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6.xml" ContentType="application/vnd.openxmlformats-officedocument.presentationml.notesSlide+xml"/>
  <Override PartName="/ppt/comments/comment1.xml" ContentType="application/vnd.openxmlformats-officedocument.presentationml.comment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4" r:id="rId1"/>
  </p:sldMasterIdLst>
  <p:notesMasterIdLst>
    <p:notesMasterId r:id="rId44"/>
  </p:notesMasterIdLst>
  <p:sldIdLst>
    <p:sldId id="256" r:id="rId2"/>
    <p:sldId id="257" r:id="rId3"/>
    <p:sldId id="294"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90" r:id="rId35"/>
    <p:sldId id="291" r:id="rId36"/>
    <p:sldId id="297" r:id="rId37"/>
    <p:sldId id="288" r:id="rId38"/>
    <p:sldId id="295" r:id="rId39"/>
    <p:sldId id="289" r:id="rId40"/>
    <p:sldId id="296" r:id="rId41"/>
    <p:sldId id="292" r:id="rId42"/>
    <p:sldId id="293" r:id="rId43"/>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
      <p:font typeface="Corbel" panose="020B0503020204020204" pitchFamily="34" charset="0"/>
      <p:regular r:id="rId49"/>
      <p:bold r:id="rId50"/>
      <p:italic r:id="rId51"/>
      <p:boldItalic r:id="rId52"/>
    </p:embeddedFont>
    <p:embeddedFont>
      <p:font typeface="Gill Sans MT" panose="020B0502020104020203" pitchFamily="34" charset="77"/>
      <p:regular r:id="rId53"/>
      <p:bold r:id="rId54"/>
      <p:italic r:id="rId55"/>
      <p:boldItalic r:id="rId56"/>
    </p:embeddedFont>
    <p:embeddedFont>
      <p:font typeface="Wingdings 2" pitchFamily="2" charset="2"/>
      <p:regular r:id="rId5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 Weston"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888" y="17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0.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0-09-14T17:29:41.845" idx="1">
    <p:pos x="518" y="180"/>
    <p:text>Add section about identity</p:text>
  </p:cm>
  <p:cm authorId="0" dt="2020-09-14T17:29:41.845" idx="2">
    <p:pos x="518" y="180"/>
    <p:text>You're interviewing them too -- make new slide about this</p:text>
  </p:cm>
</p:cmLst>
</file>

<file path=ppt/diagrams/_rels/data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rawing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D6FDDD-A826-4E62-A4AD-B481146729FA}"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065EDD6-8C01-403F-BB9E-5339424AE9BA}">
      <dgm:prSet/>
      <dgm:spPr/>
      <dgm:t>
        <a:bodyPr/>
        <a:lstStyle/>
        <a:p>
          <a:r>
            <a:rPr lang="en-US" dirty="0"/>
            <a:t>For research-focused programs (</a:t>
          </a:r>
          <a:r>
            <a:rPr lang="en-US" dirty="0" err="1"/>
            <a:t>Ph.D</a:t>
          </a:r>
          <a:r>
            <a:rPr lang="en-US" dirty="0"/>
            <a:t> and some Masters):</a:t>
          </a:r>
        </a:p>
      </dgm:t>
    </dgm:pt>
    <dgm:pt modelId="{9EF275A8-4429-4055-BF9D-DB4FDD8BDA56}" type="parTrans" cxnId="{704C814E-974F-4F77-88AC-3EE0BAF28016}">
      <dgm:prSet/>
      <dgm:spPr/>
      <dgm:t>
        <a:bodyPr/>
        <a:lstStyle/>
        <a:p>
          <a:endParaRPr lang="en-US"/>
        </a:p>
      </dgm:t>
    </dgm:pt>
    <dgm:pt modelId="{6F46E4E6-6A49-4A12-9ED6-F6A2DAA1DC13}" type="sibTrans" cxnId="{704C814E-974F-4F77-88AC-3EE0BAF28016}">
      <dgm:prSet/>
      <dgm:spPr/>
      <dgm:t>
        <a:bodyPr/>
        <a:lstStyle/>
        <a:p>
          <a:endParaRPr lang="en-US"/>
        </a:p>
      </dgm:t>
    </dgm:pt>
    <dgm:pt modelId="{60369032-FFCB-4FF7-AD93-F87253501120}">
      <dgm:prSet/>
      <dgm:spPr/>
      <dgm:t>
        <a:bodyPr/>
        <a:lstStyle/>
        <a:p>
          <a:r>
            <a:rPr lang="en-US"/>
            <a:t>Training in research and data science</a:t>
          </a:r>
        </a:p>
      </dgm:t>
    </dgm:pt>
    <dgm:pt modelId="{EDAE3A71-A098-42A7-80E5-0FC1423C91B8}" type="parTrans" cxnId="{626A0EC8-1529-42DC-82A7-F99E3B223999}">
      <dgm:prSet/>
      <dgm:spPr/>
      <dgm:t>
        <a:bodyPr/>
        <a:lstStyle/>
        <a:p>
          <a:endParaRPr lang="en-US"/>
        </a:p>
      </dgm:t>
    </dgm:pt>
    <dgm:pt modelId="{C317F7B6-FB50-40BD-A808-E103C1733B2B}" type="sibTrans" cxnId="{626A0EC8-1529-42DC-82A7-F99E3B223999}">
      <dgm:prSet/>
      <dgm:spPr/>
      <dgm:t>
        <a:bodyPr/>
        <a:lstStyle/>
        <a:p>
          <a:endParaRPr lang="en-US"/>
        </a:p>
      </dgm:t>
    </dgm:pt>
    <dgm:pt modelId="{A09665A0-6AE8-4157-8CA2-D749CDF0362E}">
      <dgm:prSet/>
      <dgm:spPr/>
      <dgm:t>
        <a:bodyPr/>
        <a:lstStyle/>
        <a:p>
          <a:r>
            <a:rPr lang="en-US"/>
            <a:t>Most work is outside the classroom </a:t>
          </a:r>
        </a:p>
      </dgm:t>
    </dgm:pt>
    <dgm:pt modelId="{79DF9FCD-5A0D-43E1-AF08-51BDCE624CDF}" type="parTrans" cxnId="{446F297C-B565-4C6D-832A-F0A7590C434E}">
      <dgm:prSet/>
      <dgm:spPr/>
      <dgm:t>
        <a:bodyPr/>
        <a:lstStyle/>
        <a:p>
          <a:endParaRPr lang="en-US"/>
        </a:p>
      </dgm:t>
    </dgm:pt>
    <dgm:pt modelId="{5F9CE09A-6AD6-4F0A-B34D-C8982F12D10F}" type="sibTrans" cxnId="{446F297C-B565-4C6D-832A-F0A7590C434E}">
      <dgm:prSet/>
      <dgm:spPr/>
      <dgm:t>
        <a:bodyPr/>
        <a:lstStyle/>
        <a:p>
          <a:endParaRPr lang="en-US"/>
        </a:p>
      </dgm:t>
    </dgm:pt>
    <dgm:pt modelId="{A95895C5-0C6B-4141-A7B7-B39E9E161CF2}">
      <dgm:prSet/>
      <dgm:spPr/>
      <dgm:t>
        <a:bodyPr/>
        <a:lstStyle/>
        <a:p>
          <a:r>
            <a:rPr lang="en-US"/>
            <a:t>Apprenticeship model </a:t>
          </a:r>
        </a:p>
      </dgm:t>
    </dgm:pt>
    <dgm:pt modelId="{4E69CB1C-20B1-410B-8009-DDD8E45D0399}" type="parTrans" cxnId="{692C91BA-484C-4AE9-B0CC-CCA7A6B84A39}">
      <dgm:prSet/>
      <dgm:spPr/>
      <dgm:t>
        <a:bodyPr/>
        <a:lstStyle/>
        <a:p>
          <a:endParaRPr lang="en-US"/>
        </a:p>
      </dgm:t>
    </dgm:pt>
    <dgm:pt modelId="{65D371C6-98B6-41E6-A838-F59F3598A888}" type="sibTrans" cxnId="{692C91BA-484C-4AE9-B0CC-CCA7A6B84A39}">
      <dgm:prSet/>
      <dgm:spPr/>
      <dgm:t>
        <a:bodyPr/>
        <a:lstStyle/>
        <a:p>
          <a:endParaRPr lang="en-US"/>
        </a:p>
      </dgm:t>
    </dgm:pt>
    <dgm:pt modelId="{57415D35-3EF4-4836-B1F8-A3266D601EFD}">
      <dgm:prSet/>
      <dgm:spPr/>
      <dgm:t>
        <a:bodyPr/>
        <a:lstStyle/>
        <a:p>
          <a:r>
            <a:rPr lang="en-US"/>
            <a:t>Graduate student is more like an entry-level position in a career, rather than being a student</a:t>
          </a:r>
        </a:p>
      </dgm:t>
    </dgm:pt>
    <dgm:pt modelId="{827074CE-908B-4620-8430-99C1A3E97535}" type="parTrans" cxnId="{B768FF4F-9E8E-46FA-81BC-AE8B58C0DCB5}">
      <dgm:prSet/>
      <dgm:spPr/>
      <dgm:t>
        <a:bodyPr/>
        <a:lstStyle/>
        <a:p>
          <a:endParaRPr lang="en-US"/>
        </a:p>
      </dgm:t>
    </dgm:pt>
    <dgm:pt modelId="{850E8B23-ACB5-4110-881B-9F4B843CAF31}" type="sibTrans" cxnId="{B768FF4F-9E8E-46FA-81BC-AE8B58C0DCB5}">
      <dgm:prSet/>
      <dgm:spPr/>
      <dgm:t>
        <a:bodyPr/>
        <a:lstStyle/>
        <a:p>
          <a:endParaRPr lang="en-US"/>
        </a:p>
      </dgm:t>
    </dgm:pt>
    <dgm:pt modelId="{E70D775E-B7C7-489E-8D06-36B989AF60A1}">
      <dgm:prSet/>
      <dgm:spPr/>
      <dgm:t>
        <a:bodyPr/>
        <a:lstStyle/>
        <a:p>
          <a:r>
            <a:rPr lang="en-US" dirty="0"/>
            <a:t>For clinical-focused programs (Masters and Psy.D.):</a:t>
          </a:r>
        </a:p>
      </dgm:t>
    </dgm:pt>
    <dgm:pt modelId="{6B634045-B9B5-4A6E-B57C-328F32F1E47E}" type="parTrans" cxnId="{7D143646-D566-421D-BD11-D3FEBA2AE191}">
      <dgm:prSet/>
      <dgm:spPr/>
      <dgm:t>
        <a:bodyPr/>
        <a:lstStyle/>
        <a:p>
          <a:endParaRPr lang="en-US"/>
        </a:p>
      </dgm:t>
    </dgm:pt>
    <dgm:pt modelId="{6197D4A2-B7EE-4ED2-9875-1FC4032F922C}" type="sibTrans" cxnId="{7D143646-D566-421D-BD11-D3FEBA2AE191}">
      <dgm:prSet/>
      <dgm:spPr/>
      <dgm:t>
        <a:bodyPr/>
        <a:lstStyle/>
        <a:p>
          <a:endParaRPr lang="en-US"/>
        </a:p>
      </dgm:t>
    </dgm:pt>
    <dgm:pt modelId="{BDC87DCB-DBAD-433E-852B-A7C5387D7DE2}">
      <dgm:prSet/>
      <dgm:spPr/>
      <dgm:t>
        <a:bodyPr/>
        <a:lstStyle/>
        <a:p>
          <a:r>
            <a:rPr lang="en-US"/>
            <a:t>Coursework is more important</a:t>
          </a:r>
        </a:p>
      </dgm:t>
    </dgm:pt>
    <dgm:pt modelId="{2B77FCF3-64B5-463C-93CA-B47975395449}" type="parTrans" cxnId="{70309C17-E01B-4590-A609-AF24BA4E5580}">
      <dgm:prSet/>
      <dgm:spPr/>
      <dgm:t>
        <a:bodyPr/>
        <a:lstStyle/>
        <a:p>
          <a:endParaRPr lang="en-US"/>
        </a:p>
      </dgm:t>
    </dgm:pt>
    <dgm:pt modelId="{A98511A0-CEBA-4215-A37E-9BB887172FF1}" type="sibTrans" cxnId="{70309C17-E01B-4590-A609-AF24BA4E5580}">
      <dgm:prSet/>
      <dgm:spPr/>
      <dgm:t>
        <a:bodyPr/>
        <a:lstStyle/>
        <a:p>
          <a:endParaRPr lang="en-US"/>
        </a:p>
      </dgm:t>
    </dgm:pt>
    <dgm:pt modelId="{13944E25-A80B-4665-8F18-61AFE5CDAFDE}">
      <dgm:prSet/>
      <dgm:spPr/>
      <dgm:t>
        <a:bodyPr/>
        <a:lstStyle/>
        <a:p>
          <a:r>
            <a:rPr lang="en-US"/>
            <a:t>Experience gained through internships and practicums</a:t>
          </a:r>
        </a:p>
      </dgm:t>
    </dgm:pt>
    <dgm:pt modelId="{0447E877-CDC1-4DC7-A40F-59520DCAC770}" type="parTrans" cxnId="{2E53B487-6080-4455-B98C-4B7A6E3FC497}">
      <dgm:prSet/>
      <dgm:spPr/>
      <dgm:t>
        <a:bodyPr/>
        <a:lstStyle/>
        <a:p>
          <a:endParaRPr lang="en-US"/>
        </a:p>
      </dgm:t>
    </dgm:pt>
    <dgm:pt modelId="{50FB2541-BB83-4643-95F5-E519C30DC23C}" type="sibTrans" cxnId="{2E53B487-6080-4455-B98C-4B7A6E3FC497}">
      <dgm:prSet/>
      <dgm:spPr/>
      <dgm:t>
        <a:bodyPr/>
        <a:lstStyle/>
        <a:p>
          <a:endParaRPr lang="en-US"/>
        </a:p>
      </dgm:t>
    </dgm:pt>
    <dgm:pt modelId="{9B61C2B1-6C8E-944E-895C-79BC6443738F}" type="pres">
      <dgm:prSet presAssocID="{DCD6FDDD-A826-4E62-A4AD-B481146729FA}" presName="diagram" presStyleCnt="0">
        <dgm:presLayoutVars>
          <dgm:dir/>
          <dgm:resizeHandles val="exact"/>
        </dgm:presLayoutVars>
      </dgm:prSet>
      <dgm:spPr/>
    </dgm:pt>
    <dgm:pt modelId="{D75547CB-CFFC-4843-8254-2AB55C8DDE42}" type="pres">
      <dgm:prSet presAssocID="{3065EDD6-8C01-403F-BB9E-5339424AE9BA}" presName="node" presStyleLbl="node1" presStyleIdx="0" presStyleCnt="2" custScaleY="121440">
        <dgm:presLayoutVars>
          <dgm:bulletEnabled val="1"/>
        </dgm:presLayoutVars>
      </dgm:prSet>
      <dgm:spPr>
        <a:prstGeom prst="roundRect">
          <a:avLst/>
        </a:prstGeom>
      </dgm:spPr>
    </dgm:pt>
    <dgm:pt modelId="{1404723F-319D-6042-A507-B2A872CA3AB5}" type="pres">
      <dgm:prSet presAssocID="{6F46E4E6-6A49-4A12-9ED6-F6A2DAA1DC13}" presName="sibTrans" presStyleCnt="0"/>
      <dgm:spPr/>
    </dgm:pt>
    <dgm:pt modelId="{E07C204B-F2C3-D44C-BFEC-872ADECCD16E}" type="pres">
      <dgm:prSet presAssocID="{E70D775E-B7C7-489E-8D06-36B989AF60A1}" presName="node" presStyleLbl="node1" presStyleIdx="1" presStyleCnt="2" custScaleY="118771">
        <dgm:presLayoutVars>
          <dgm:bulletEnabled val="1"/>
        </dgm:presLayoutVars>
      </dgm:prSet>
      <dgm:spPr>
        <a:prstGeom prst="roundRect">
          <a:avLst/>
        </a:prstGeom>
      </dgm:spPr>
    </dgm:pt>
  </dgm:ptLst>
  <dgm:cxnLst>
    <dgm:cxn modelId="{AD105214-58E9-B241-AD7D-8A9BA94F6976}" type="presOf" srcId="{3065EDD6-8C01-403F-BB9E-5339424AE9BA}" destId="{D75547CB-CFFC-4843-8254-2AB55C8DDE42}" srcOrd="0" destOrd="0" presId="urn:microsoft.com/office/officeart/2005/8/layout/default"/>
    <dgm:cxn modelId="{70309C17-E01B-4590-A609-AF24BA4E5580}" srcId="{E70D775E-B7C7-489E-8D06-36B989AF60A1}" destId="{BDC87DCB-DBAD-433E-852B-A7C5387D7DE2}" srcOrd="0" destOrd="0" parTransId="{2B77FCF3-64B5-463C-93CA-B47975395449}" sibTransId="{A98511A0-CEBA-4215-A37E-9BB887172FF1}"/>
    <dgm:cxn modelId="{7D143646-D566-421D-BD11-D3FEBA2AE191}" srcId="{DCD6FDDD-A826-4E62-A4AD-B481146729FA}" destId="{E70D775E-B7C7-489E-8D06-36B989AF60A1}" srcOrd="1" destOrd="0" parTransId="{6B634045-B9B5-4A6E-B57C-328F32F1E47E}" sibTransId="{6197D4A2-B7EE-4ED2-9875-1FC4032F922C}"/>
    <dgm:cxn modelId="{704C814E-974F-4F77-88AC-3EE0BAF28016}" srcId="{DCD6FDDD-A826-4E62-A4AD-B481146729FA}" destId="{3065EDD6-8C01-403F-BB9E-5339424AE9BA}" srcOrd="0" destOrd="0" parTransId="{9EF275A8-4429-4055-BF9D-DB4FDD8BDA56}" sibTransId="{6F46E4E6-6A49-4A12-9ED6-F6A2DAA1DC13}"/>
    <dgm:cxn modelId="{B768FF4F-9E8E-46FA-81BC-AE8B58C0DCB5}" srcId="{A95895C5-0C6B-4141-A7B7-B39E9E161CF2}" destId="{57415D35-3EF4-4836-B1F8-A3266D601EFD}" srcOrd="0" destOrd="0" parTransId="{827074CE-908B-4620-8430-99C1A3E97535}" sibTransId="{850E8B23-ACB5-4110-881B-9F4B843CAF31}"/>
    <dgm:cxn modelId="{6F896169-DDA3-AD40-88AF-E073718071E0}" type="presOf" srcId="{E70D775E-B7C7-489E-8D06-36B989AF60A1}" destId="{E07C204B-F2C3-D44C-BFEC-872ADECCD16E}" srcOrd="0" destOrd="0" presId="urn:microsoft.com/office/officeart/2005/8/layout/default"/>
    <dgm:cxn modelId="{446F297C-B565-4C6D-832A-F0A7590C434E}" srcId="{3065EDD6-8C01-403F-BB9E-5339424AE9BA}" destId="{A09665A0-6AE8-4157-8CA2-D749CDF0362E}" srcOrd="1" destOrd="0" parTransId="{79DF9FCD-5A0D-43E1-AF08-51BDCE624CDF}" sibTransId="{5F9CE09A-6AD6-4F0A-B34D-C8982F12D10F}"/>
    <dgm:cxn modelId="{2E53B487-6080-4455-B98C-4B7A6E3FC497}" srcId="{E70D775E-B7C7-489E-8D06-36B989AF60A1}" destId="{13944E25-A80B-4665-8F18-61AFE5CDAFDE}" srcOrd="1" destOrd="0" parTransId="{0447E877-CDC1-4DC7-A40F-59520DCAC770}" sibTransId="{50FB2541-BB83-4643-95F5-E519C30DC23C}"/>
    <dgm:cxn modelId="{2E59CB89-C56C-F443-89D8-8FA5635547B1}" type="presOf" srcId="{A95895C5-0C6B-4141-A7B7-B39E9E161CF2}" destId="{D75547CB-CFFC-4843-8254-2AB55C8DDE42}" srcOrd="0" destOrd="3" presId="urn:microsoft.com/office/officeart/2005/8/layout/default"/>
    <dgm:cxn modelId="{87044C8F-0B17-C14B-8E71-936AECB0B647}" type="presOf" srcId="{DCD6FDDD-A826-4E62-A4AD-B481146729FA}" destId="{9B61C2B1-6C8E-944E-895C-79BC6443738F}" srcOrd="0" destOrd="0" presId="urn:microsoft.com/office/officeart/2005/8/layout/default"/>
    <dgm:cxn modelId="{B6508193-C6F0-DD4D-801E-C620203FECF6}" type="presOf" srcId="{13944E25-A80B-4665-8F18-61AFE5CDAFDE}" destId="{E07C204B-F2C3-D44C-BFEC-872ADECCD16E}" srcOrd="0" destOrd="2" presId="urn:microsoft.com/office/officeart/2005/8/layout/default"/>
    <dgm:cxn modelId="{442843A8-E146-804F-8D84-5177F93EC6A2}" type="presOf" srcId="{57415D35-3EF4-4836-B1F8-A3266D601EFD}" destId="{D75547CB-CFFC-4843-8254-2AB55C8DDE42}" srcOrd="0" destOrd="4" presId="urn:microsoft.com/office/officeart/2005/8/layout/default"/>
    <dgm:cxn modelId="{692C91BA-484C-4AE9-B0CC-CCA7A6B84A39}" srcId="{3065EDD6-8C01-403F-BB9E-5339424AE9BA}" destId="{A95895C5-0C6B-4141-A7B7-B39E9E161CF2}" srcOrd="2" destOrd="0" parTransId="{4E69CB1C-20B1-410B-8009-DDD8E45D0399}" sibTransId="{65D371C6-98B6-41E6-A838-F59F3598A888}"/>
    <dgm:cxn modelId="{626A0EC8-1529-42DC-82A7-F99E3B223999}" srcId="{3065EDD6-8C01-403F-BB9E-5339424AE9BA}" destId="{60369032-FFCB-4FF7-AD93-F87253501120}" srcOrd="0" destOrd="0" parTransId="{EDAE3A71-A098-42A7-80E5-0FC1423C91B8}" sibTransId="{C317F7B6-FB50-40BD-A808-E103C1733B2B}"/>
    <dgm:cxn modelId="{65CD1FD0-0232-104D-BEB8-70D395F6AFD8}" type="presOf" srcId="{BDC87DCB-DBAD-433E-852B-A7C5387D7DE2}" destId="{E07C204B-F2C3-D44C-BFEC-872ADECCD16E}" srcOrd="0" destOrd="1" presId="urn:microsoft.com/office/officeart/2005/8/layout/default"/>
    <dgm:cxn modelId="{34299CD0-AD45-9242-8A76-16DA2FB0B47B}" type="presOf" srcId="{A09665A0-6AE8-4157-8CA2-D749CDF0362E}" destId="{D75547CB-CFFC-4843-8254-2AB55C8DDE42}" srcOrd="0" destOrd="2" presId="urn:microsoft.com/office/officeart/2005/8/layout/default"/>
    <dgm:cxn modelId="{505D1DF5-2D6B-3E4A-9F48-69F74D6B9A83}" type="presOf" srcId="{60369032-FFCB-4FF7-AD93-F87253501120}" destId="{D75547CB-CFFC-4843-8254-2AB55C8DDE42}" srcOrd="0" destOrd="1" presId="urn:microsoft.com/office/officeart/2005/8/layout/default"/>
    <dgm:cxn modelId="{C949610E-C31D-EF49-A05E-B1FD46CF1321}" type="presParOf" srcId="{9B61C2B1-6C8E-944E-895C-79BC6443738F}" destId="{D75547CB-CFFC-4843-8254-2AB55C8DDE42}" srcOrd="0" destOrd="0" presId="urn:microsoft.com/office/officeart/2005/8/layout/default"/>
    <dgm:cxn modelId="{2D74F4B0-97A8-224D-B40D-1F1FC06A4777}" type="presParOf" srcId="{9B61C2B1-6C8E-944E-895C-79BC6443738F}" destId="{1404723F-319D-6042-A507-B2A872CA3AB5}" srcOrd="1" destOrd="0" presId="urn:microsoft.com/office/officeart/2005/8/layout/default"/>
    <dgm:cxn modelId="{9F56573D-C8A1-9B40-B88B-30B6EC0872F9}" type="presParOf" srcId="{9B61C2B1-6C8E-944E-895C-79BC6443738F}" destId="{E07C204B-F2C3-D44C-BFEC-872ADECCD16E}"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A046BB-430E-4F53-80A4-F3A10F60C470}" type="doc">
      <dgm:prSet loTypeId="urn:microsoft.com/office/officeart/2016/7/layout/VerticalSolidActionList" loCatId="List" qsTypeId="urn:microsoft.com/office/officeart/2005/8/quickstyle/simple2" qsCatId="simple" csTypeId="urn:microsoft.com/office/officeart/2005/8/colors/colorful1" csCatId="colorful" phldr="1"/>
      <dgm:spPr/>
      <dgm:t>
        <a:bodyPr/>
        <a:lstStyle/>
        <a:p>
          <a:endParaRPr lang="en-US"/>
        </a:p>
      </dgm:t>
    </dgm:pt>
    <dgm:pt modelId="{6129ABFA-F0D0-492C-82A5-48947A1EFFC1}">
      <dgm:prSet/>
      <dgm:spPr/>
      <dgm:t>
        <a:bodyPr/>
        <a:lstStyle/>
        <a:p>
          <a:r>
            <a:rPr lang="en-US" dirty="0"/>
            <a:t>2-3 years before applying (~ sophomore year)</a:t>
          </a:r>
        </a:p>
      </dgm:t>
    </dgm:pt>
    <dgm:pt modelId="{117FF5A8-2945-4A4E-B9EC-68943F4E1242}" type="parTrans" cxnId="{447D8A93-7B77-4190-A205-0A6EF906AF47}">
      <dgm:prSet/>
      <dgm:spPr/>
      <dgm:t>
        <a:bodyPr/>
        <a:lstStyle/>
        <a:p>
          <a:endParaRPr lang="en-US"/>
        </a:p>
      </dgm:t>
    </dgm:pt>
    <dgm:pt modelId="{2DBE0998-720E-40E7-9C07-5664CBEDD3EA}" type="sibTrans" cxnId="{447D8A93-7B77-4190-A205-0A6EF906AF47}">
      <dgm:prSet/>
      <dgm:spPr/>
      <dgm:t>
        <a:bodyPr/>
        <a:lstStyle/>
        <a:p>
          <a:endParaRPr lang="en-US"/>
        </a:p>
      </dgm:t>
    </dgm:pt>
    <dgm:pt modelId="{7346A7FD-82B5-4659-9B33-A618B31E70BD}">
      <dgm:prSet/>
      <dgm:spPr/>
      <dgm:t>
        <a:bodyPr/>
        <a:lstStyle/>
        <a:p>
          <a:r>
            <a:rPr lang="en-US"/>
            <a:t>Build a strong GPA</a:t>
          </a:r>
        </a:p>
      </dgm:t>
    </dgm:pt>
    <dgm:pt modelId="{72549FC1-0867-467D-AE91-829975C51FFF}" type="parTrans" cxnId="{B36ECBEF-B0C9-4611-895B-92B62B8F267B}">
      <dgm:prSet/>
      <dgm:spPr/>
      <dgm:t>
        <a:bodyPr/>
        <a:lstStyle/>
        <a:p>
          <a:endParaRPr lang="en-US"/>
        </a:p>
      </dgm:t>
    </dgm:pt>
    <dgm:pt modelId="{0835A98D-287A-4307-80DA-11E3D63F5CEF}" type="sibTrans" cxnId="{B36ECBEF-B0C9-4611-895B-92B62B8F267B}">
      <dgm:prSet/>
      <dgm:spPr/>
      <dgm:t>
        <a:bodyPr/>
        <a:lstStyle/>
        <a:p>
          <a:endParaRPr lang="en-US"/>
        </a:p>
      </dgm:t>
    </dgm:pt>
    <dgm:pt modelId="{A9F9DCD9-B1C8-4522-992E-8640E92577E8}">
      <dgm:prSet/>
      <dgm:spPr/>
      <dgm:t>
        <a:bodyPr/>
        <a:lstStyle/>
        <a:p>
          <a:r>
            <a:rPr lang="en-US" dirty="0"/>
            <a:t>Join a lab</a:t>
          </a:r>
        </a:p>
      </dgm:t>
    </dgm:pt>
    <dgm:pt modelId="{52563398-9364-4270-942E-C99EAA7D82F2}" type="parTrans" cxnId="{DB12F226-F71D-4F5C-949D-6487E3537BFF}">
      <dgm:prSet/>
      <dgm:spPr/>
      <dgm:t>
        <a:bodyPr/>
        <a:lstStyle/>
        <a:p>
          <a:endParaRPr lang="en-US"/>
        </a:p>
      </dgm:t>
    </dgm:pt>
    <dgm:pt modelId="{2781ADC6-5D12-4044-A19C-3D27D245B220}" type="sibTrans" cxnId="{DB12F226-F71D-4F5C-949D-6487E3537BFF}">
      <dgm:prSet/>
      <dgm:spPr/>
      <dgm:t>
        <a:bodyPr/>
        <a:lstStyle/>
        <a:p>
          <a:endParaRPr lang="en-US"/>
        </a:p>
      </dgm:t>
    </dgm:pt>
    <dgm:pt modelId="{3CB103B0-A1A7-422E-A306-196ED2994685}">
      <dgm:prSet/>
      <dgm:spPr/>
      <dgm:t>
        <a:bodyPr/>
        <a:lstStyle/>
        <a:p>
          <a:r>
            <a:rPr lang="en-US" dirty="0"/>
            <a:t>Build professional relationships with Professors</a:t>
          </a:r>
        </a:p>
      </dgm:t>
    </dgm:pt>
    <dgm:pt modelId="{ED3D1ED1-4A42-47E9-8FB1-56EAEB3C726E}" type="parTrans" cxnId="{6EBBE2CF-990F-4658-BE29-27710ED49FAE}">
      <dgm:prSet/>
      <dgm:spPr/>
      <dgm:t>
        <a:bodyPr/>
        <a:lstStyle/>
        <a:p>
          <a:endParaRPr lang="en-US"/>
        </a:p>
      </dgm:t>
    </dgm:pt>
    <dgm:pt modelId="{88AF2A4F-6F4A-4F4D-A428-70DB00121905}" type="sibTrans" cxnId="{6EBBE2CF-990F-4658-BE29-27710ED49FAE}">
      <dgm:prSet/>
      <dgm:spPr/>
      <dgm:t>
        <a:bodyPr/>
        <a:lstStyle/>
        <a:p>
          <a:endParaRPr lang="en-US"/>
        </a:p>
      </dgm:t>
    </dgm:pt>
    <dgm:pt modelId="{2AC69A4F-4756-4E2A-84DD-BB54396FFB09}">
      <dgm:prSet/>
      <dgm:spPr/>
      <dgm:t>
        <a:bodyPr/>
        <a:lstStyle/>
        <a:p>
          <a:r>
            <a:rPr lang="en-US"/>
            <a:t>1-2 years before applying (~ junior year)</a:t>
          </a:r>
        </a:p>
      </dgm:t>
    </dgm:pt>
    <dgm:pt modelId="{E0336F08-FCF8-4172-A581-A34070F28E8F}" type="parTrans" cxnId="{5D4C6089-0587-4611-B23D-0E8DE242D3C0}">
      <dgm:prSet/>
      <dgm:spPr/>
      <dgm:t>
        <a:bodyPr/>
        <a:lstStyle/>
        <a:p>
          <a:endParaRPr lang="en-US"/>
        </a:p>
      </dgm:t>
    </dgm:pt>
    <dgm:pt modelId="{82D1D02A-5117-4CF9-8A8B-9BF01EE53A03}" type="sibTrans" cxnId="{5D4C6089-0587-4611-B23D-0E8DE242D3C0}">
      <dgm:prSet/>
      <dgm:spPr/>
      <dgm:t>
        <a:bodyPr/>
        <a:lstStyle/>
        <a:p>
          <a:endParaRPr lang="en-US"/>
        </a:p>
      </dgm:t>
    </dgm:pt>
    <dgm:pt modelId="{EC0D86E4-0895-48C4-90BA-C415AE392237}">
      <dgm:prSet/>
      <dgm:spPr/>
      <dgm:t>
        <a:bodyPr/>
        <a:lstStyle/>
        <a:p>
          <a:r>
            <a:rPr lang="en-US" dirty="0"/>
            <a:t>Gain research experience</a:t>
          </a:r>
        </a:p>
      </dgm:t>
    </dgm:pt>
    <dgm:pt modelId="{D07250B8-67A8-48DC-83B4-67F448534EA8}" type="parTrans" cxnId="{48015B54-D8ED-4C3E-AD97-0CFA47C80501}">
      <dgm:prSet/>
      <dgm:spPr/>
      <dgm:t>
        <a:bodyPr/>
        <a:lstStyle/>
        <a:p>
          <a:endParaRPr lang="en-US"/>
        </a:p>
      </dgm:t>
    </dgm:pt>
    <dgm:pt modelId="{3D7D729F-28A9-4C4E-876F-4F1B5FE92A5F}" type="sibTrans" cxnId="{48015B54-D8ED-4C3E-AD97-0CFA47C80501}">
      <dgm:prSet/>
      <dgm:spPr/>
      <dgm:t>
        <a:bodyPr/>
        <a:lstStyle/>
        <a:p>
          <a:endParaRPr lang="en-US"/>
        </a:p>
      </dgm:t>
    </dgm:pt>
    <dgm:pt modelId="{A3145094-8C65-432F-9ED4-0220D238353A}">
      <dgm:prSet/>
      <dgm:spPr/>
      <dgm:t>
        <a:bodyPr/>
        <a:lstStyle/>
        <a:p>
          <a:r>
            <a:rPr lang="en-US"/>
            <a:t>Research graduate programs</a:t>
          </a:r>
        </a:p>
      </dgm:t>
    </dgm:pt>
    <dgm:pt modelId="{D844B6AA-4A22-4631-A7A6-FC3A92CE31D1}" type="parTrans" cxnId="{D5F7359B-1A73-4746-88B2-346A851652BF}">
      <dgm:prSet/>
      <dgm:spPr/>
      <dgm:t>
        <a:bodyPr/>
        <a:lstStyle/>
        <a:p>
          <a:endParaRPr lang="en-US"/>
        </a:p>
      </dgm:t>
    </dgm:pt>
    <dgm:pt modelId="{6224AC53-05FA-4CF5-9DB7-8F37B029DD92}" type="sibTrans" cxnId="{D5F7359B-1A73-4746-88B2-346A851652BF}">
      <dgm:prSet/>
      <dgm:spPr/>
      <dgm:t>
        <a:bodyPr/>
        <a:lstStyle/>
        <a:p>
          <a:endParaRPr lang="en-US"/>
        </a:p>
      </dgm:t>
    </dgm:pt>
    <dgm:pt modelId="{85EA68B0-3AEF-43E8-8C4E-B4DA3140347A}">
      <dgm:prSet/>
      <dgm:spPr/>
      <dgm:t>
        <a:bodyPr/>
        <a:lstStyle/>
        <a:p>
          <a:r>
            <a:rPr lang="en-US"/>
            <a:t>Take GRE</a:t>
          </a:r>
        </a:p>
      </dgm:t>
    </dgm:pt>
    <dgm:pt modelId="{E89B79E4-5D4C-4F3A-829F-EEEA7180C561}" type="parTrans" cxnId="{00389D8D-A606-45E4-A1FE-E115C06531C8}">
      <dgm:prSet/>
      <dgm:spPr/>
      <dgm:t>
        <a:bodyPr/>
        <a:lstStyle/>
        <a:p>
          <a:endParaRPr lang="en-US"/>
        </a:p>
      </dgm:t>
    </dgm:pt>
    <dgm:pt modelId="{DAF15582-9A58-4478-87F5-4B29E24B0B80}" type="sibTrans" cxnId="{00389D8D-A606-45E4-A1FE-E115C06531C8}">
      <dgm:prSet/>
      <dgm:spPr/>
      <dgm:t>
        <a:bodyPr/>
        <a:lstStyle/>
        <a:p>
          <a:endParaRPr lang="en-US"/>
        </a:p>
      </dgm:t>
    </dgm:pt>
    <dgm:pt modelId="{47CCD2AC-E6E0-4088-8C85-B94C1C70EA81}">
      <dgm:prSet/>
      <dgm:spPr/>
      <dgm:t>
        <a:bodyPr/>
        <a:lstStyle/>
        <a:p>
          <a:r>
            <a:rPr lang="en-US"/>
            <a:t>Summer and fall of application season (~ senior year)</a:t>
          </a:r>
        </a:p>
      </dgm:t>
    </dgm:pt>
    <dgm:pt modelId="{6908441D-2EB0-4272-AA7D-7DB6667A70F3}" type="parTrans" cxnId="{F4865897-6515-45CF-9B2B-AF4855159C53}">
      <dgm:prSet/>
      <dgm:spPr/>
      <dgm:t>
        <a:bodyPr/>
        <a:lstStyle/>
        <a:p>
          <a:endParaRPr lang="en-US"/>
        </a:p>
      </dgm:t>
    </dgm:pt>
    <dgm:pt modelId="{E22E59DC-8805-4D17-8B49-24F8A3A90D9D}" type="sibTrans" cxnId="{F4865897-6515-45CF-9B2B-AF4855159C53}">
      <dgm:prSet/>
      <dgm:spPr/>
      <dgm:t>
        <a:bodyPr/>
        <a:lstStyle/>
        <a:p>
          <a:endParaRPr lang="en-US"/>
        </a:p>
      </dgm:t>
    </dgm:pt>
    <dgm:pt modelId="{D3FC58EC-DBD9-407B-8CAC-B9F05915C758}">
      <dgm:prSet/>
      <dgm:spPr/>
      <dgm:t>
        <a:bodyPr/>
        <a:lstStyle/>
        <a:p>
          <a:r>
            <a:rPr lang="en-US"/>
            <a:t>Ask for letters of recommendation early in the year</a:t>
          </a:r>
        </a:p>
      </dgm:t>
    </dgm:pt>
    <dgm:pt modelId="{A3F8B5C7-4E4D-40A6-86CE-8A821A590A08}" type="parTrans" cxnId="{524BE62F-D7D5-4EF6-902A-5AF3DF3D5C48}">
      <dgm:prSet/>
      <dgm:spPr/>
      <dgm:t>
        <a:bodyPr/>
        <a:lstStyle/>
        <a:p>
          <a:endParaRPr lang="en-US"/>
        </a:p>
      </dgm:t>
    </dgm:pt>
    <dgm:pt modelId="{E2B1C6E1-3BFF-4AA3-8FC2-67C31D8D4302}" type="sibTrans" cxnId="{524BE62F-D7D5-4EF6-902A-5AF3DF3D5C48}">
      <dgm:prSet/>
      <dgm:spPr/>
      <dgm:t>
        <a:bodyPr/>
        <a:lstStyle/>
        <a:p>
          <a:endParaRPr lang="en-US"/>
        </a:p>
      </dgm:t>
    </dgm:pt>
    <dgm:pt modelId="{0171F366-26E6-411B-8E0C-2124DC88D8CA}">
      <dgm:prSet/>
      <dgm:spPr/>
      <dgm:t>
        <a:bodyPr/>
        <a:lstStyle/>
        <a:p>
          <a:r>
            <a:rPr lang="en-US"/>
            <a:t>Submit applications</a:t>
          </a:r>
        </a:p>
      </dgm:t>
    </dgm:pt>
    <dgm:pt modelId="{560A70AC-1985-4379-BEB9-585A3478ED87}" type="parTrans" cxnId="{981B6EC4-8ADF-4DCB-845F-B3580D0F6C3B}">
      <dgm:prSet/>
      <dgm:spPr/>
      <dgm:t>
        <a:bodyPr/>
        <a:lstStyle/>
        <a:p>
          <a:endParaRPr lang="en-US"/>
        </a:p>
      </dgm:t>
    </dgm:pt>
    <dgm:pt modelId="{EFCC13B5-5FA6-4F2A-B183-2AFDEEAE48A2}" type="sibTrans" cxnId="{981B6EC4-8ADF-4DCB-845F-B3580D0F6C3B}">
      <dgm:prSet/>
      <dgm:spPr/>
      <dgm:t>
        <a:bodyPr/>
        <a:lstStyle/>
        <a:p>
          <a:endParaRPr lang="en-US"/>
        </a:p>
      </dgm:t>
    </dgm:pt>
    <dgm:pt modelId="{68B2A623-8CB1-9E4E-837A-61333B0362EC}" type="pres">
      <dgm:prSet presAssocID="{F8A046BB-430E-4F53-80A4-F3A10F60C470}" presName="Name0" presStyleCnt="0">
        <dgm:presLayoutVars>
          <dgm:dir/>
          <dgm:animLvl val="lvl"/>
          <dgm:resizeHandles val="exact"/>
        </dgm:presLayoutVars>
      </dgm:prSet>
      <dgm:spPr/>
    </dgm:pt>
    <dgm:pt modelId="{E047D471-73AE-7242-8C94-D75DBED9083E}" type="pres">
      <dgm:prSet presAssocID="{6129ABFA-F0D0-492C-82A5-48947A1EFFC1}" presName="linNode" presStyleCnt="0"/>
      <dgm:spPr/>
    </dgm:pt>
    <dgm:pt modelId="{FC9812BA-2409-4946-BF70-C207192BC5C3}" type="pres">
      <dgm:prSet presAssocID="{6129ABFA-F0D0-492C-82A5-48947A1EFFC1}" presName="parentText" presStyleLbl="alignNode1" presStyleIdx="0" presStyleCnt="3">
        <dgm:presLayoutVars>
          <dgm:chMax val="1"/>
          <dgm:bulletEnabled/>
        </dgm:presLayoutVars>
      </dgm:prSet>
      <dgm:spPr/>
    </dgm:pt>
    <dgm:pt modelId="{A787B5B8-7679-E044-AB2D-4B80AB8B6F3B}" type="pres">
      <dgm:prSet presAssocID="{6129ABFA-F0D0-492C-82A5-48947A1EFFC1}" presName="descendantText" presStyleLbl="alignAccFollowNode1" presStyleIdx="0" presStyleCnt="3">
        <dgm:presLayoutVars>
          <dgm:bulletEnabled/>
        </dgm:presLayoutVars>
      </dgm:prSet>
      <dgm:spPr/>
    </dgm:pt>
    <dgm:pt modelId="{D08967B9-EBEB-D243-8B79-520F04A9A197}" type="pres">
      <dgm:prSet presAssocID="{2DBE0998-720E-40E7-9C07-5664CBEDD3EA}" presName="sp" presStyleCnt="0"/>
      <dgm:spPr/>
    </dgm:pt>
    <dgm:pt modelId="{644DF5A0-0FB9-2F49-AECC-87A46F30B70C}" type="pres">
      <dgm:prSet presAssocID="{2AC69A4F-4756-4E2A-84DD-BB54396FFB09}" presName="linNode" presStyleCnt="0"/>
      <dgm:spPr/>
    </dgm:pt>
    <dgm:pt modelId="{9E5DB442-4C29-CB47-AF44-95D044B4BCA9}" type="pres">
      <dgm:prSet presAssocID="{2AC69A4F-4756-4E2A-84DD-BB54396FFB09}" presName="parentText" presStyleLbl="alignNode1" presStyleIdx="1" presStyleCnt="3">
        <dgm:presLayoutVars>
          <dgm:chMax val="1"/>
          <dgm:bulletEnabled/>
        </dgm:presLayoutVars>
      </dgm:prSet>
      <dgm:spPr/>
    </dgm:pt>
    <dgm:pt modelId="{A632E92C-61D2-8A4A-A154-EDB32B98EF28}" type="pres">
      <dgm:prSet presAssocID="{2AC69A4F-4756-4E2A-84DD-BB54396FFB09}" presName="descendantText" presStyleLbl="alignAccFollowNode1" presStyleIdx="1" presStyleCnt="3">
        <dgm:presLayoutVars>
          <dgm:bulletEnabled/>
        </dgm:presLayoutVars>
      </dgm:prSet>
      <dgm:spPr/>
    </dgm:pt>
    <dgm:pt modelId="{55030DC3-3E29-6143-8AA7-D5FF3CE22CB8}" type="pres">
      <dgm:prSet presAssocID="{82D1D02A-5117-4CF9-8A8B-9BF01EE53A03}" presName="sp" presStyleCnt="0"/>
      <dgm:spPr/>
    </dgm:pt>
    <dgm:pt modelId="{F4325A33-3963-0C45-BA33-496B75064226}" type="pres">
      <dgm:prSet presAssocID="{47CCD2AC-E6E0-4088-8C85-B94C1C70EA81}" presName="linNode" presStyleCnt="0"/>
      <dgm:spPr/>
    </dgm:pt>
    <dgm:pt modelId="{DD6B3350-4552-DD4B-96DA-33E8D02DC9B3}" type="pres">
      <dgm:prSet presAssocID="{47CCD2AC-E6E0-4088-8C85-B94C1C70EA81}" presName="parentText" presStyleLbl="alignNode1" presStyleIdx="2" presStyleCnt="3">
        <dgm:presLayoutVars>
          <dgm:chMax val="1"/>
          <dgm:bulletEnabled/>
        </dgm:presLayoutVars>
      </dgm:prSet>
      <dgm:spPr/>
    </dgm:pt>
    <dgm:pt modelId="{435A1A0B-8093-5347-ACAB-11249389D07D}" type="pres">
      <dgm:prSet presAssocID="{47CCD2AC-E6E0-4088-8C85-B94C1C70EA81}" presName="descendantText" presStyleLbl="alignAccFollowNode1" presStyleIdx="2" presStyleCnt="3">
        <dgm:presLayoutVars>
          <dgm:bulletEnabled/>
        </dgm:presLayoutVars>
      </dgm:prSet>
      <dgm:spPr/>
    </dgm:pt>
  </dgm:ptLst>
  <dgm:cxnLst>
    <dgm:cxn modelId="{A0F72706-5E49-7B4D-80A5-53B3F075F65A}" type="presOf" srcId="{A9F9DCD9-B1C8-4522-992E-8640E92577E8}" destId="{A787B5B8-7679-E044-AB2D-4B80AB8B6F3B}" srcOrd="0" destOrd="1" presId="urn:microsoft.com/office/officeart/2016/7/layout/VerticalSolidActionList"/>
    <dgm:cxn modelId="{39C65626-BB6F-FB4D-A79E-ADE2DB9112CE}" type="presOf" srcId="{0171F366-26E6-411B-8E0C-2124DC88D8CA}" destId="{435A1A0B-8093-5347-ACAB-11249389D07D}" srcOrd="0" destOrd="1" presId="urn:microsoft.com/office/officeart/2016/7/layout/VerticalSolidActionList"/>
    <dgm:cxn modelId="{DB12F226-F71D-4F5C-949D-6487E3537BFF}" srcId="{6129ABFA-F0D0-492C-82A5-48947A1EFFC1}" destId="{A9F9DCD9-B1C8-4522-992E-8640E92577E8}" srcOrd="1" destOrd="0" parTransId="{52563398-9364-4270-942E-C99EAA7D82F2}" sibTransId="{2781ADC6-5D12-4044-A19C-3D27D245B220}"/>
    <dgm:cxn modelId="{524BE62F-D7D5-4EF6-902A-5AF3DF3D5C48}" srcId="{47CCD2AC-E6E0-4088-8C85-B94C1C70EA81}" destId="{D3FC58EC-DBD9-407B-8CAC-B9F05915C758}" srcOrd="0" destOrd="0" parTransId="{A3F8B5C7-4E4D-40A6-86CE-8A821A590A08}" sibTransId="{E2B1C6E1-3BFF-4AA3-8FC2-67C31D8D4302}"/>
    <dgm:cxn modelId="{F278A931-62DE-3D41-9256-04467E638360}" type="presOf" srcId="{47CCD2AC-E6E0-4088-8C85-B94C1C70EA81}" destId="{DD6B3350-4552-DD4B-96DA-33E8D02DC9B3}" srcOrd="0" destOrd="0" presId="urn:microsoft.com/office/officeart/2016/7/layout/VerticalSolidActionList"/>
    <dgm:cxn modelId="{E4FE254E-9FF9-934C-B951-3CAD2A7992F7}" type="presOf" srcId="{7346A7FD-82B5-4659-9B33-A618B31E70BD}" destId="{A787B5B8-7679-E044-AB2D-4B80AB8B6F3B}" srcOrd="0" destOrd="0" presId="urn:microsoft.com/office/officeart/2016/7/layout/VerticalSolidActionList"/>
    <dgm:cxn modelId="{A893FA53-9DAF-4841-A22D-26F128D716AC}" type="presOf" srcId="{EC0D86E4-0895-48C4-90BA-C415AE392237}" destId="{A632E92C-61D2-8A4A-A154-EDB32B98EF28}" srcOrd="0" destOrd="0" presId="urn:microsoft.com/office/officeart/2016/7/layout/VerticalSolidActionList"/>
    <dgm:cxn modelId="{98055954-55D6-284F-8C93-808E30E6D802}" type="presOf" srcId="{D3FC58EC-DBD9-407B-8CAC-B9F05915C758}" destId="{435A1A0B-8093-5347-ACAB-11249389D07D}" srcOrd="0" destOrd="0" presId="urn:microsoft.com/office/officeart/2016/7/layout/VerticalSolidActionList"/>
    <dgm:cxn modelId="{48015B54-D8ED-4C3E-AD97-0CFA47C80501}" srcId="{2AC69A4F-4756-4E2A-84DD-BB54396FFB09}" destId="{EC0D86E4-0895-48C4-90BA-C415AE392237}" srcOrd="0" destOrd="0" parTransId="{D07250B8-67A8-48DC-83B4-67F448534EA8}" sibTransId="{3D7D729F-28A9-4C4E-876F-4F1B5FE92A5F}"/>
    <dgm:cxn modelId="{4DAA5E60-3230-4E47-905D-5FD99B0C0873}" type="presOf" srcId="{6129ABFA-F0D0-492C-82A5-48947A1EFFC1}" destId="{FC9812BA-2409-4946-BF70-C207192BC5C3}" srcOrd="0" destOrd="0" presId="urn:microsoft.com/office/officeart/2016/7/layout/VerticalSolidActionList"/>
    <dgm:cxn modelId="{68407F71-0A3C-D847-BB3D-BBCFF8E9C838}" type="presOf" srcId="{F8A046BB-430E-4F53-80A4-F3A10F60C470}" destId="{68B2A623-8CB1-9E4E-837A-61333B0362EC}" srcOrd="0" destOrd="0" presId="urn:microsoft.com/office/officeart/2016/7/layout/VerticalSolidActionList"/>
    <dgm:cxn modelId="{81258084-C287-294A-81B1-6E697FE9B3EF}" type="presOf" srcId="{2AC69A4F-4756-4E2A-84DD-BB54396FFB09}" destId="{9E5DB442-4C29-CB47-AF44-95D044B4BCA9}" srcOrd="0" destOrd="0" presId="urn:microsoft.com/office/officeart/2016/7/layout/VerticalSolidActionList"/>
    <dgm:cxn modelId="{5D4C6089-0587-4611-B23D-0E8DE242D3C0}" srcId="{F8A046BB-430E-4F53-80A4-F3A10F60C470}" destId="{2AC69A4F-4756-4E2A-84DD-BB54396FFB09}" srcOrd="1" destOrd="0" parTransId="{E0336F08-FCF8-4172-A581-A34070F28E8F}" sibTransId="{82D1D02A-5117-4CF9-8A8B-9BF01EE53A03}"/>
    <dgm:cxn modelId="{00389D8D-A606-45E4-A1FE-E115C06531C8}" srcId="{2AC69A4F-4756-4E2A-84DD-BB54396FFB09}" destId="{85EA68B0-3AEF-43E8-8C4E-B4DA3140347A}" srcOrd="2" destOrd="0" parTransId="{E89B79E4-5D4C-4F3A-829F-EEEA7180C561}" sibTransId="{DAF15582-9A58-4478-87F5-4B29E24B0B80}"/>
    <dgm:cxn modelId="{447D8A93-7B77-4190-A205-0A6EF906AF47}" srcId="{F8A046BB-430E-4F53-80A4-F3A10F60C470}" destId="{6129ABFA-F0D0-492C-82A5-48947A1EFFC1}" srcOrd="0" destOrd="0" parTransId="{117FF5A8-2945-4A4E-B9EC-68943F4E1242}" sibTransId="{2DBE0998-720E-40E7-9C07-5664CBEDD3EA}"/>
    <dgm:cxn modelId="{F4865897-6515-45CF-9B2B-AF4855159C53}" srcId="{F8A046BB-430E-4F53-80A4-F3A10F60C470}" destId="{47CCD2AC-E6E0-4088-8C85-B94C1C70EA81}" srcOrd="2" destOrd="0" parTransId="{6908441D-2EB0-4272-AA7D-7DB6667A70F3}" sibTransId="{E22E59DC-8805-4D17-8B49-24F8A3A90D9D}"/>
    <dgm:cxn modelId="{D5F7359B-1A73-4746-88B2-346A851652BF}" srcId="{2AC69A4F-4756-4E2A-84DD-BB54396FFB09}" destId="{A3145094-8C65-432F-9ED4-0220D238353A}" srcOrd="1" destOrd="0" parTransId="{D844B6AA-4A22-4631-A7A6-FC3A92CE31D1}" sibTransId="{6224AC53-05FA-4CF5-9DB7-8F37B029DD92}"/>
    <dgm:cxn modelId="{A3D4959E-4FC3-6F4F-8E07-169AF8C4FA36}" type="presOf" srcId="{3CB103B0-A1A7-422E-A306-196ED2994685}" destId="{A787B5B8-7679-E044-AB2D-4B80AB8B6F3B}" srcOrd="0" destOrd="2" presId="urn:microsoft.com/office/officeart/2016/7/layout/VerticalSolidActionList"/>
    <dgm:cxn modelId="{C75F19A1-F98F-C946-B867-668AEF0BF54E}" type="presOf" srcId="{A3145094-8C65-432F-9ED4-0220D238353A}" destId="{A632E92C-61D2-8A4A-A154-EDB32B98EF28}" srcOrd="0" destOrd="1" presId="urn:microsoft.com/office/officeart/2016/7/layout/VerticalSolidActionList"/>
    <dgm:cxn modelId="{4201AFBC-EE71-BE49-8217-CBE71E046761}" type="presOf" srcId="{85EA68B0-3AEF-43E8-8C4E-B4DA3140347A}" destId="{A632E92C-61D2-8A4A-A154-EDB32B98EF28}" srcOrd="0" destOrd="2" presId="urn:microsoft.com/office/officeart/2016/7/layout/VerticalSolidActionList"/>
    <dgm:cxn modelId="{981B6EC4-8ADF-4DCB-845F-B3580D0F6C3B}" srcId="{47CCD2AC-E6E0-4088-8C85-B94C1C70EA81}" destId="{0171F366-26E6-411B-8E0C-2124DC88D8CA}" srcOrd="1" destOrd="0" parTransId="{560A70AC-1985-4379-BEB9-585A3478ED87}" sibTransId="{EFCC13B5-5FA6-4F2A-B183-2AFDEEAE48A2}"/>
    <dgm:cxn modelId="{6EBBE2CF-990F-4658-BE29-27710ED49FAE}" srcId="{6129ABFA-F0D0-492C-82A5-48947A1EFFC1}" destId="{3CB103B0-A1A7-422E-A306-196ED2994685}" srcOrd="2" destOrd="0" parTransId="{ED3D1ED1-4A42-47E9-8FB1-56EAEB3C726E}" sibTransId="{88AF2A4F-6F4A-4F4D-A428-70DB00121905}"/>
    <dgm:cxn modelId="{B36ECBEF-B0C9-4611-895B-92B62B8F267B}" srcId="{6129ABFA-F0D0-492C-82A5-48947A1EFFC1}" destId="{7346A7FD-82B5-4659-9B33-A618B31E70BD}" srcOrd="0" destOrd="0" parTransId="{72549FC1-0867-467D-AE91-829975C51FFF}" sibTransId="{0835A98D-287A-4307-80DA-11E3D63F5CEF}"/>
    <dgm:cxn modelId="{308F5269-37FE-2748-A798-5165EF5ED36F}" type="presParOf" srcId="{68B2A623-8CB1-9E4E-837A-61333B0362EC}" destId="{E047D471-73AE-7242-8C94-D75DBED9083E}" srcOrd="0" destOrd="0" presId="urn:microsoft.com/office/officeart/2016/7/layout/VerticalSolidActionList"/>
    <dgm:cxn modelId="{3B83BBAE-DD55-C04C-B355-B721F6F8E625}" type="presParOf" srcId="{E047D471-73AE-7242-8C94-D75DBED9083E}" destId="{FC9812BA-2409-4946-BF70-C207192BC5C3}" srcOrd="0" destOrd="0" presId="urn:microsoft.com/office/officeart/2016/7/layout/VerticalSolidActionList"/>
    <dgm:cxn modelId="{37583EDB-96FE-674F-BBD0-533F6953E2F2}" type="presParOf" srcId="{E047D471-73AE-7242-8C94-D75DBED9083E}" destId="{A787B5B8-7679-E044-AB2D-4B80AB8B6F3B}" srcOrd="1" destOrd="0" presId="urn:microsoft.com/office/officeart/2016/7/layout/VerticalSolidActionList"/>
    <dgm:cxn modelId="{718EBB6A-B6C1-F54E-BFDB-FD3306C2313A}" type="presParOf" srcId="{68B2A623-8CB1-9E4E-837A-61333B0362EC}" destId="{D08967B9-EBEB-D243-8B79-520F04A9A197}" srcOrd="1" destOrd="0" presId="urn:microsoft.com/office/officeart/2016/7/layout/VerticalSolidActionList"/>
    <dgm:cxn modelId="{B031AE00-1D10-5845-BE1E-82CD6D0F29BD}" type="presParOf" srcId="{68B2A623-8CB1-9E4E-837A-61333B0362EC}" destId="{644DF5A0-0FB9-2F49-AECC-87A46F30B70C}" srcOrd="2" destOrd="0" presId="urn:microsoft.com/office/officeart/2016/7/layout/VerticalSolidActionList"/>
    <dgm:cxn modelId="{49F81773-E45B-6742-A698-F95D5B44131D}" type="presParOf" srcId="{644DF5A0-0FB9-2F49-AECC-87A46F30B70C}" destId="{9E5DB442-4C29-CB47-AF44-95D044B4BCA9}" srcOrd="0" destOrd="0" presId="urn:microsoft.com/office/officeart/2016/7/layout/VerticalSolidActionList"/>
    <dgm:cxn modelId="{8760400F-0B02-1F4C-8697-AF784F32ADD8}" type="presParOf" srcId="{644DF5A0-0FB9-2F49-AECC-87A46F30B70C}" destId="{A632E92C-61D2-8A4A-A154-EDB32B98EF28}" srcOrd="1" destOrd="0" presId="urn:microsoft.com/office/officeart/2016/7/layout/VerticalSolidActionList"/>
    <dgm:cxn modelId="{890A61BB-4AA8-4A46-B472-BFFF844999C2}" type="presParOf" srcId="{68B2A623-8CB1-9E4E-837A-61333B0362EC}" destId="{55030DC3-3E29-6143-8AA7-D5FF3CE22CB8}" srcOrd="3" destOrd="0" presId="urn:microsoft.com/office/officeart/2016/7/layout/VerticalSolidActionList"/>
    <dgm:cxn modelId="{48E49ED3-2EB7-AB46-8849-4D09C86AADAB}" type="presParOf" srcId="{68B2A623-8CB1-9E4E-837A-61333B0362EC}" destId="{F4325A33-3963-0C45-BA33-496B75064226}" srcOrd="4" destOrd="0" presId="urn:microsoft.com/office/officeart/2016/7/layout/VerticalSolidActionList"/>
    <dgm:cxn modelId="{9337515B-68AE-DB4D-8F26-36A5F88EFFCE}" type="presParOf" srcId="{F4325A33-3963-0C45-BA33-496B75064226}" destId="{DD6B3350-4552-DD4B-96DA-33E8D02DC9B3}" srcOrd="0" destOrd="0" presId="urn:microsoft.com/office/officeart/2016/7/layout/VerticalSolidActionList"/>
    <dgm:cxn modelId="{667C2918-68FF-5E48-A21D-608E71C63FE3}" type="presParOf" srcId="{F4325A33-3963-0C45-BA33-496B75064226}" destId="{435A1A0B-8093-5347-ACAB-11249389D07D}"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96CF49-70E1-48F7-A1C7-4CE99F4FA59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D7F8E80-1B5C-4E6D-8E6E-9AAB2E140C24}">
      <dgm:prSet/>
      <dgm:spPr/>
      <dgm:t>
        <a:bodyPr/>
        <a:lstStyle/>
        <a:p>
          <a:r>
            <a:rPr lang="en-US" dirty="0"/>
            <a:t>You can continue your F-1 status and get one year of optional practical training.</a:t>
          </a:r>
        </a:p>
      </dgm:t>
    </dgm:pt>
    <dgm:pt modelId="{A046CADE-31B9-48C3-8C49-E2C21B7119B2}" type="parTrans" cxnId="{B8A3423E-6330-4A7C-96E8-EE4B910609FA}">
      <dgm:prSet/>
      <dgm:spPr/>
      <dgm:t>
        <a:bodyPr/>
        <a:lstStyle/>
        <a:p>
          <a:endParaRPr lang="en-US"/>
        </a:p>
      </dgm:t>
    </dgm:pt>
    <dgm:pt modelId="{5F6684F2-621B-4671-B991-BB07CB6230D6}" type="sibTrans" cxnId="{B8A3423E-6330-4A7C-96E8-EE4B910609FA}">
      <dgm:prSet/>
      <dgm:spPr/>
      <dgm:t>
        <a:bodyPr/>
        <a:lstStyle/>
        <a:p>
          <a:endParaRPr lang="en-US"/>
        </a:p>
      </dgm:t>
    </dgm:pt>
    <dgm:pt modelId="{7BD7F290-441C-4448-902E-958E3C2B1BFA}">
      <dgm:prSet/>
      <dgm:spPr/>
      <dgm:t>
        <a:bodyPr/>
        <a:lstStyle/>
        <a:p>
          <a:r>
            <a:rPr lang="en-US" dirty="0"/>
            <a:t>You can use the practical training either before or after grad school but choose wisely.</a:t>
          </a:r>
        </a:p>
      </dgm:t>
    </dgm:pt>
    <dgm:pt modelId="{AA93B72E-88BE-4B6D-8242-85B0E5DDF07C}" type="parTrans" cxnId="{FA67BD80-2A54-42B7-88B9-9F11B61A5ACA}">
      <dgm:prSet/>
      <dgm:spPr/>
      <dgm:t>
        <a:bodyPr/>
        <a:lstStyle/>
        <a:p>
          <a:endParaRPr lang="en-US"/>
        </a:p>
      </dgm:t>
    </dgm:pt>
    <dgm:pt modelId="{0A1AB96F-88B1-473E-A177-90D2C08BFB8E}" type="sibTrans" cxnId="{FA67BD80-2A54-42B7-88B9-9F11B61A5ACA}">
      <dgm:prSet/>
      <dgm:spPr/>
      <dgm:t>
        <a:bodyPr/>
        <a:lstStyle/>
        <a:p>
          <a:endParaRPr lang="en-US"/>
        </a:p>
      </dgm:t>
    </dgm:pt>
    <dgm:pt modelId="{F8E2CB7F-701B-4E1C-BB88-455AFE950259}">
      <dgm:prSet/>
      <dgm:spPr/>
      <dgm:t>
        <a:bodyPr/>
        <a:lstStyle/>
        <a:p>
          <a:r>
            <a:rPr lang="en-US" dirty="0"/>
            <a:t>Consult with your international students’ office to get the latest advice because laws change.</a:t>
          </a:r>
        </a:p>
      </dgm:t>
    </dgm:pt>
    <dgm:pt modelId="{1046812A-42D6-4566-855E-B01C5852C748}" type="parTrans" cxnId="{C5DFDBE5-6B8A-4EE6-8BB5-9E106699FE69}">
      <dgm:prSet/>
      <dgm:spPr/>
      <dgm:t>
        <a:bodyPr/>
        <a:lstStyle/>
        <a:p>
          <a:endParaRPr lang="en-US"/>
        </a:p>
      </dgm:t>
    </dgm:pt>
    <dgm:pt modelId="{EAF5B3A2-5EF4-4A92-BEDF-ECFA952A01B4}" type="sibTrans" cxnId="{C5DFDBE5-6B8A-4EE6-8BB5-9E106699FE69}">
      <dgm:prSet/>
      <dgm:spPr/>
      <dgm:t>
        <a:bodyPr/>
        <a:lstStyle/>
        <a:p>
          <a:endParaRPr lang="en-US"/>
        </a:p>
      </dgm:t>
    </dgm:pt>
    <dgm:pt modelId="{F72F0A2C-EBD5-4F2C-B536-C6FC75F9CB65}">
      <dgm:prSet/>
      <dgm:spPr/>
      <dgm:t>
        <a:bodyPr/>
        <a:lstStyle/>
        <a:p>
          <a:r>
            <a:rPr lang="en-US" dirty="0"/>
            <a:t>After you get accepted to a grad program, contact the international student office at that school for more information.</a:t>
          </a:r>
        </a:p>
      </dgm:t>
    </dgm:pt>
    <dgm:pt modelId="{2439D566-AB11-4B5F-9061-84B4144F9EDE}" type="parTrans" cxnId="{99433975-3D38-4BC8-8FFA-3FCB60469AFC}">
      <dgm:prSet/>
      <dgm:spPr/>
      <dgm:t>
        <a:bodyPr/>
        <a:lstStyle/>
        <a:p>
          <a:endParaRPr lang="en-US"/>
        </a:p>
      </dgm:t>
    </dgm:pt>
    <dgm:pt modelId="{F5239788-B499-470A-A1A0-4918B2D27F65}" type="sibTrans" cxnId="{99433975-3D38-4BC8-8FFA-3FCB60469AFC}">
      <dgm:prSet/>
      <dgm:spPr/>
      <dgm:t>
        <a:bodyPr/>
        <a:lstStyle/>
        <a:p>
          <a:endParaRPr lang="en-US"/>
        </a:p>
      </dgm:t>
    </dgm:pt>
    <dgm:pt modelId="{F73630F1-9BB4-4428-B6D0-3B844303EAC0}">
      <dgm:prSet/>
      <dgm:spPr/>
      <dgm:t>
        <a:bodyPr/>
        <a:lstStyle/>
        <a:p>
          <a:r>
            <a:rPr lang="en-US" i="1" dirty="0"/>
            <a:t>Most </a:t>
          </a:r>
          <a:r>
            <a:rPr lang="en-US" dirty="0"/>
            <a:t>graduate financial aid is unrestricted--international students are eligible.</a:t>
          </a:r>
        </a:p>
      </dgm:t>
    </dgm:pt>
    <dgm:pt modelId="{A3B397AC-B9C1-4CAF-AD08-2BF6E43FD5F4}" type="parTrans" cxnId="{A2344D98-3A4C-415D-90AB-62097634C8C0}">
      <dgm:prSet/>
      <dgm:spPr/>
      <dgm:t>
        <a:bodyPr/>
        <a:lstStyle/>
        <a:p>
          <a:endParaRPr lang="en-US"/>
        </a:p>
      </dgm:t>
    </dgm:pt>
    <dgm:pt modelId="{224A14C7-6728-4304-BE58-02DF80CB8B5C}" type="sibTrans" cxnId="{A2344D98-3A4C-415D-90AB-62097634C8C0}">
      <dgm:prSet/>
      <dgm:spPr/>
      <dgm:t>
        <a:bodyPr/>
        <a:lstStyle/>
        <a:p>
          <a:endParaRPr lang="en-US"/>
        </a:p>
      </dgm:t>
    </dgm:pt>
    <dgm:pt modelId="{4C31E463-6F5A-4323-BE47-D8F17F8C645E}" type="pres">
      <dgm:prSet presAssocID="{2596CF49-70E1-48F7-A1C7-4CE99F4FA599}" presName="root" presStyleCnt="0">
        <dgm:presLayoutVars>
          <dgm:dir/>
          <dgm:resizeHandles val="exact"/>
        </dgm:presLayoutVars>
      </dgm:prSet>
      <dgm:spPr/>
    </dgm:pt>
    <dgm:pt modelId="{C19AA538-EE3D-4117-BD5B-6BE6DA8979EB}" type="pres">
      <dgm:prSet presAssocID="{8D7F8E80-1B5C-4E6D-8E6E-9AAB2E140C24}" presName="compNode" presStyleCnt="0"/>
      <dgm:spPr/>
    </dgm:pt>
    <dgm:pt modelId="{E443285A-C119-4840-8185-3E7E94B8D322}" type="pres">
      <dgm:prSet presAssocID="{8D7F8E80-1B5C-4E6D-8E6E-9AAB2E140C24}" presName="bgRect" presStyleLbl="bgShp" presStyleIdx="0" presStyleCnt="4"/>
      <dgm:spPr/>
    </dgm:pt>
    <dgm:pt modelId="{218FAB4A-DC1D-4B7D-A79E-80F11AC048AB}" type="pres">
      <dgm:prSet presAssocID="{8D7F8E80-1B5C-4E6D-8E6E-9AAB2E140C2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C095ECCB-86D5-4B69-B7E6-0A40984901FA}" type="pres">
      <dgm:prSet presAssocID="{8D7F8E80-1B5C-4E6D-8E6E-9AAB2E140C24}" presName="spaceRect" presStyleCnt="0"/>
      <dgm:spPr/>
    </dgm:pt>
    <dgm:pt modelId="{9FDDCF3B-8817-4172-93F5-B5663A20B2D4}" type="pres">
      <dgm:prSet presAssocID="{8D7F8E80-1B5C-4E6D-8E6E-9AAB2E140C24}" presName="parTx" presStyleLbl="revTx" presStyleIdx="0" presStyleCnt="5">
        <dgm:presLayoutVars>
          <dgm:chMax val="0"/>
          <dgm:chPref val="0"/>
        </dgm:presLayoutVars>
      </dgm:prSet>
      <dgm:spPr/>
    </dgm:pt>
    <dgm:pt modelId="{CA573D27-EA02-4ED7-B777-670AECA53441}" type="pres">
      <dgm:prSet presAssocID="{8D7F8E80-1B5C-4E6D-8E6E-9AAB2E140C24}" presName="desTx" presStyleLbl="revTx" presStyleIdx="1" presStyleCnt="5">
        <dgm:presLayoutVars/>
      </dgm:prSet>
      <dgm:spPr/>
    </dgm:pt>
    <dgm:pt modelId="{2FF175D0-B7C7-46E6-994E-4F81CB1FC6FE}" type="pres">
      <dgm:prSet presAssocID="{5F6684F2-621B-4671-B991-BB07CB6230D6}" presName="sibTrans" presStyleCnt="0"/>
      <dgm:spPr/>
    </dgm:pt>
    <dgm:pt modelId="{34C261B3-2A1B-4B44-8C01-2044289FEE65}" type="pres">
      <dgm:prSet presAssocID="{F8E2CB7F-701B-4E1C-BB88-455AFE950259}" presName="compNode" presStyleCnt="0"/>
      <dgm:spPr/>
    </dgm:pt>
    <dgm:pt modelId="{4E42AD83-22C7-455C-805A-D6EEED9D787F}" type="pres">
      <dgm:prSet presAssocID="{F8E2CB7F-701B-4E1C-BB88-455AFE950259}" presName="bgRect" presStyleLbl="bgShp" presStyleIdx="1" presStyleCnt="4"/>
      <dgm:spPr/>
    </dgm:pt>
    <dgm:pt modelId="{1EA6955C-D083-45A6-9C04-A4DD2B008EC6}" type="pres">
      <dgm:prSet presAssocID="{F8E2CB7F-701B-4E1C-BB88-455AFE95025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udge"/>
        </a:ext>
      </dgm:extLst>
    </dgm:pt>
    <dgm:pt modelId="{AE161957-7B56-47C7-8872-5B2C34F037D2}" type="pres">
      <dgm:prSet presAssocID="{F8E2CB7F-701B-4E1C-BB88-455AFE950259}" presName="spaceRect" presStyleCnt="0"/>
      <dgm:spPr/>
    </dgm:pt>
    <dgm:pt modelId="{D0D5FAAE-F698-4E42-880D-0D85D7C47793}" type="pres">
      <dgm:prSet presAssocID="{F8E2CB7F-701B-4E1C-BB88-455AFE950259}" presName="parTx" presStyleLbl="revTx" presStyleIdx="2" presStyleCnt="5">
        <dgm:presLayoutVars>
          <dgm:chMax val="0"/>
          <dgm:chPref val="0"/>
        </dgm:presLayoutVars>
      </dgm:prSet>
      <dgm:spPr/>
    </dgm:pt>
    <dgm:pt modelId="{63D3DEAC-6F50-4061-83E2-396F5E151680}" type="pres">
      <dgm:prSet presAssocID="{EAF5B3A2-5EF4-4A92-BEDF-ECFA952A01B4}" presName="sibTrans" presStyleCnt="0"/>
      <dgm:spPr/>
    </dgm:pt>
    <dgm:pt modelId="{13CB0569-FA09-47EE-9A5F-82E6217EB515}" type="pres">
      <dgm:prSet presAssocID="{F72F0A2C-EBD5-4F2C-B536-C6FC75F9CB65}" presName="compNode" presStyleCnt="0"/>
      <dgm:spPr/>
    </dgm:pt>
    <dgm:pt modelId="{2AEB037A-97D2-4FB7-8BA4-D75BDB18FDFF}" type="pres">
      <dgm:prSet presAssocID="{F72F0A2C-EBD5-4F2C-B536-C6FC75F9CB65}" presName="bgRect" presStyleLbl="bgShp" presStyleIdx="2" presStyleCnt="4"/>
      <dgm:spPr/>
    </dgm:pt>
    <dgm:pt modelId="{E2608DCB-8A9F-4AA2-A744-21A5850592FF}" type="pres">
      <dgm:prSet presAssocID="{F72F0A2C-EBD5-4F2C-B536-C6FC75F9CB6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483FE9A7-C43B-476E-8E57-D0161825A261}" type="pres">
      <dgm:prSet presAssocID="{F72F0A2C-EBD5-4F2C-B536-C6FC75F9CB65}" presName="spaceRect" presStyleCnt="0"/>
      <dgm:spPr/>
    </dgm:pt>
    <dgm:pt modelId="{07666FDE-953B-44E8-946B-595CA14FA336}" type="pres">
      <dgm:prSet presAssocID="{F72F0A2C-EBD5-4F2C-B536-C6FC75F9CB65}" presName="parTx" presStyleLbl="revTx" presStyleIdx="3" presStyleCnt="5">
        <dgm:presLayoutVars>
          <dgm:chMax val="0"/>
          <dgm:chPref val="0"/>
        </dgm:presLayoutVars>
      </dgm:prSet>
      <dgm:spPr/>
    </dgm:pt>
    <dgm:pt modelId="{7BE2293A-E10F-4D05-95BE-7D8BD15EEBCD}" type="pres">
      <dgm:prSet presAssocID="{F5239788-B499-470A-A1A0-4918B2D27F65}" presName="sibTrans" presStyleCnt="0"/>
      <dgm:spPr/>
    </dgm:pt>
    <dgm:pt modelId="{7A6DDE2C-99CC-434E-A9AA-DDF0AB0E6C54}" type="pres">
      <dgm:prSet presAssocID="{F73630F1-9BB4-4428-B6D0-3B844303EAC0}" presName="compNode" presStyleCnt="0"/>
      <dgm:spPr/>
    </dgm:pt>
    <dgm:pt modelId="{6DEE5024-42FF-47B6-B129-F1E9DAC53E5B}" type="pres">
      <dgm:prSet presAssocID="{F73630F1-9BB4-4428-B6D0-3B844303EAC0}" presName="bgRect" presStyleLbl="bgShp" presStyleIdx="3" presStyleCnt="4"/>
      <dgm:spPr/>
    </dgm:pt>
    <dgm:pt modelId="{E0FB7A19-8EA6-4BAE-BF6B-E272726516A7}" type="pres">
      <dgm:prSet presAssocID="{F73630F1-9BB4-4428-B6D0-3B844303EAC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llar"/>
        </a:ext>
      </dgm:extLst>
    </dgm:pt>
    <dgm:pt modelId="{106F9F2D-2550-4D33-BEF7-2232485DAF7A}" type="pres">
      <dgm:prSet presAssocID="{F73630F1-9BB4-4428-B6D0-3B844303EAC0}" presName="spaceRect" presStyleCnt="0"/>
      <dgm:spPr/>
    </dgm:pt>
    <dgm:pt modelId="{6915C60A-5C57-4B3F-8FC0-F9AD3BD3E399}" type="pres">
      <dgm:prSet presAssocID="{F73630F1-9BB4-4428-B6D0-3B844303EAC0}" presName="parTx" presStyleLbl="revTx" presStyleIdx="4" presStyleCnt="5">
        <dgm:presLayoutVars>
          <dgm:chMax val="0"/>
          <dgm:chPref val="0"/>
        </dgm:presLayoutVars>
      </dgm:prSet>
      <dgm:spPr/>
    </dgm:pt>
  </dgm:ptLst>
  <dgm:cxnLst>
    <dgm:cxn modelId="{D14A851C-A137-435D-A7D0-1EE075E8DCAD}" type="presOf" srcId="{7BD7F290-441C-4448-902E-958E3C2B1BFA}" destId="{CA573D27-EA02-4ED7-B777-670AECA53441}" srcOrd="0" destOrd="0" presId="urn:microsoft.com/office/officeart/2018/2/layout/IconVerticalSolidList"/>
    <dgm:cxn modelId="{95C0B81F-6D99-4F4E-B712-73CEAF2D43CB}" type="presOf" srcId="{F8E2CB7F-701B-4E1C-BB88-455AFE950259}" destId="{D0D5FAAE-F698-4E42-880D-0D85D7C47793}" srcOrd="0" destOrd="0" presId="urn:microsoft.com/office/officeart/2018/2/layout/IconVerticalSolidList"/>
    <dgm:cxn modelId="{B8A3423E-6330-4A7C-96E8-EE4B910609FA}" srcId="{2596CF49-70E1-48F7-A1C7-4CE99F4FA599}" destId="{8D7F8E80-1B5C-4E6D-8E6E-9AAB2E140C24}" srcOrd="0" destOrd="0" parTransId="{A046CADE-31B9-48C3-8C49-E2C21B7119B2}" sibTransId="{5F6684F2-621B-4671-B991-BB07CB6230D6}"/>
    <dgm:cxn modelId="{55512F60-24B4-4F73-83D0-40BA28226BDE}" type="presOf" srcId="{2596CF49-70E1-48F7-A1C7-4CE99F4FA599}" destId="{4C31E463-6F5A-4323-BE47-D8F17F8C645E}" srcOrd="0" destOrd="0" presId="urn:microsoft.com/office/officeart/2018/2/layout/IconVerticalSolidList"/>
    <dgm:cxn modelId="{99433975-3D38-4BC8-8FFA-3FCB60469AFC}" srcId="{2596CF49-70E1-48F7-A1C7-4CE99F4FA599}" destId="{F72F0A2C-EBD5-4F2C-B536-C6FC75F9CB65}" srcOrd="2" destOrd="0" parTransId="{2439D566-AB11-4B5F-9061-84B4144F9EDE}" sibTransId="{F5239788-B499-470A-A1A0-4918B2D27F65}"/>
    <dgm:cxn modelId="{FA67BD80-2A54-42B7-88B9-9F11B61A5ACA}" srcId="{8D7F8E80-1B5C-4E6D-8E6E-9AAB2E140C24}" destId="{7BD7F290-441C-4448-902E-958E3C2B1BFA}" srcOrd="0" destOrd="0" parTransId="{AA93B72E-88BE-4B6D-8242-85B0E5DDF07C}" sibTransId="{0A1AB96F-88B1-473E-A177-90D2C08BFB8E}"/>
    <dgm:cxn modelId="{A2344D98-3A4C-415D-90AB-62097634C8C0}" srcId="{2596CF49-70E1-48F7-A1C7-4CE99F4FA599}" destId="{F73630F1-9BB4-4428-B6D0-3B844303EAC0}" srcOrd="3" destOrd="0" parTransId="{A3B397AC-B9C1-4CAF-AD08-2BF6E43FD5F4}" sibTransId="{224A14C7-6728-4304-BE58-02DF80CB8B5C}"/>
    <dgm:cxn modelId="{245FA79F-A025-4A86-A311-33A616F1F5C5}" type="presOf" srcId="{8D7F8E80-1B5C-4E6D-8E6E-9AAB2E140C24}" destId="{9FDDCF3B-8817-4172-93F5-B5663A20B2D4}" srcOrd="0" destOrd="0" presId="urn:microsoft.com/office/officeart/2018/2/layout/IconVerticalSolidList"/>
    <dgm:cxn modelId="{18B232A4-FA0D-40D9-AE38-9C475CC40E71}" type="presOf" srcId="{F72F0A2C-EBD5-4F2C-B536-C6FC75F9CB65}" destId="{07666FDE-953B-44E8-946B-595CA14FA336}" srcOrd="0" destOrd="0" presId="urn:microsoft.com/office/officeart/2018/2/layout/IconVerticalSolidList"/>
    <dgm:cxn modelId="{C5DFDBE5-6B8A-4EE6-8BB5-9E106699FE69}" srcId="{2596CF49-70E1-48F7-A1C7-4CE99F4FA599}" destId="{F8E2CB7F-701B-4E1C-BB88-455AFE950259}" srcOrd="1" destOrd="0" parTransId="{1046812A-42D6-4566-855E-B01C5852C748}" sibTransId="{EAF5B3A2-5EF4-4A92-BEDF-ECFA952A01B4}"/>
    <dgm:cxn modelId="{A5ACABE7-B65A-4BC0-B8F7-299EDFCB3680}" type="presOf" srcId="{F73630F1-9BB4-4428-B6D0-3B844303EAC0}" destId="{6915C60A-5C57-4B3F-8FC0-F9AD3BD3E399}" srcOrd="0" destOrd="0" presId="urn:microsoft.com/office/officeart/2018/2/layout/IconVerticalSolidList"/>
    <dgm:cxn modelId="{5457250E-7683-4755-8C42-4CA71B0001D9}" type="presParOf" srcId="{4C31E463-6F5A-4323-BE47-D8F17F8C645E}" destId="{C19AA538-EE3D-4117-BD5B-6BE6DA8979EB}" srcOrd="0" destOrd="0" presId="urn:microsoft.com/office/officeart/2018/2/layout/IconVerticalSolidList"/>
    <dgm:cxn modelId="{0E84C8D7-A776-4FE5-B8DB-82514C7A9774}" type="presParOf" srcId="{C19AA538-EE3D-4117-BD5B-6BE6DA8979EB}" destId="{E443285A-C119-4840-8185-3E7E94B8D322}" srcOrd="0" destOrd="0" presId="urn:microsoft.com/office/officeart/2018/2/layout/IconVerticalSolidList"/>
    <dgm:cxn modelId="{61B416C7-F0C9-41EF-943E-F0600A3B16AD}" type="presParOf" srcId="{C19AA538-EE3D-4117-BD5B-6BE6DA8979EB}" destId="{218FAB4A-DC1D-4B7D-A79E-80F11AC048AB}" srcOrd="1" destOrd="0" presId="urn:microsoft.com/office/officeart/2018/2/layout/IconVerticalSolidList"/>
    <dgm:cxn modelId="{DC4F16C5-7F35-4B06-B979-85157FA4F442}" type="presParOf" srcId="{C19AA538-EE3D-4117-BD5B-6BE6DA8979EB}" destId="{C095ECCB-86D5-4B69-B7E6-0A40984901FA}" srcOrd="2" destOrd="0" presId="urn:microsoft.com/office/officeart/2018/2/layout/IconVerticalSolidList"/>
    <dgm:cxn modelId="{AEA364D0-96BE-44FE-8607-E11B6639E85F}" type="presParOf" srcId="{C19AA538-EE3D-4117-BD5B-6BE6DA8979EB}" destId="{9FDDCF3B-8817-4172-93F5-B5663A20B2D4}" srcOrd="3" destOrd="0" presId="urn:microsoft.com/office/officeart/2018/2/layout/IconVerticalSolidList"/>
    <dgm:cxn modelId="{DA34E824-41CC-4AC0-9642-1DFA6525AADB}" type="presParOf" srcId="{C19AA538-EE3D-4117-BD5B-6BE6DA8979EB}" destId="{CA573D27-EA02-4ED7-B777-670AECA53441}" srcOrd="4" destOrd="0" presId="urn:microsoft.com/office/officeart/2018/2/layout/IconVerticalSolidList"/>
    <dgm:cxn modelId="{C6C96B38-B0D9-4A6C-B3DC-1EF6DF50D2D2}" type="presParOf" srcId="{4C31E463-6F5A-4323-BE47-D8F17F8C645E}" destId="{2FF175D0-B7C7-46E6-994E-4F81CB1FC6FE}" srcOrd="1" destOrd="0" presId="urn:microsoft.com/office/officeart/2018/2/layout/IconVerticalSolidList"/>
    <dgm:cxn modelId="{9736CBFE-E218-47E2-BCE7-8CEF80FBE4BA}" type="presParOf" srcId="{4C31E463-6F5A-4323-BE47-D8F17F8C645E}" destId="{34C261B3-2A1B-4B44-8C01-2044289FEE65}" srcOrd="2" destOrd="0" presId="urn:microsoft.com/office/officeart/2018/2/layout/IconVerticalSolidList"/>
    <dgm:cxn modelId="{112AAB9B-0FB2-4BED-A73D-60199D405B84}" type="presParOf" srcId="{34C261B3-2A1B-4B44-8C01-2044289FEE65}" destId="{4E42AD83-22C7-455C-805A-D6EEED9D787F}" srcOrd="0" destOrd="0" presId="urn:microsoft.com/office/officeart/2018/2/layout/IconVerticalSolidList"/>
    <dgm:cxn modelId="{F623902C-E176-4E88-80E1-913C8EFA82BE}" type="presParOf" srcId="{34C261B3-2A1B-4B44-8C01-2044289FEE65}" destId="{1EA6955C-D083-45A6-9C04-A4DD2B008EC6}" srcOrd="1" destOrd="0" presId="urn:microsoft.com/office/officeart/2018/2/layout/IconVerticalSolidList"/>
    <dgm:cxn modelId="{BF180214-3971-4474-86EC-4BCC4B1ABDE4}" type="presParOf" srcId="{34C261B3-2A1B-4B44-8C01-2044289FEE65}" destId="{AE161957-7B56-47C7-8872-5B2C34F037D2}" srcOrd="2" destOrd="0" presId="urn:microsoft.com/office/officeart/2018/2/layout/IconVerticalSolidList"/>
    <dgm:cxn modelId="{31E66B0A-E641-460B-9C86-FD3328F47E91}" type="presParOf" srcId="{34C261B3-2A1B-4B44-8C01-2044289FEE65}" destId="{D0D5FAAE-F698-4E42-880D-0D85D7C47793}" srcOrd="3" destOrd="0" presId="urn:microsoft.com/office/officeart/2018/2/layout/IconVerticalSolidList"/>
    <dgm:cxn modelId="{489A27C0-9B2B-4419-8015-25A35C361B76}" type="presParOf" srcId="{4C31E463-6F5A-4323-BE47-D8F17F8C645E}" destId="{63D3DEAC-6F50-4061-83E2-396F5E151680}" srcOrd="3" destOrd="0" presId="urn:microsoft.com/office/officeart/2018/2/layout/IconVerticalSolidList"/>
    <dgm:cxn modelId="{68D4DFEC-EB14-4633-B7D4-4A522EEBCD82}" type="presParOf" srcId="{4C31E463-6F5A-4323-BE47-D8F17F8C645E}" destId="{13CB0569-FA09-47EE-9A5F-82E6217EB515}" srcOrd="4" destOrd="0" presId="urn:microsoft.com/office/officeart/2018/2/layout/IconVerticalSolidList"/>
    <dgm:cxn modelId="{D6F660D3-8066-410C-B0B5-9CE7FBFADEC6}" type="presParOf" srcId="{13CB0569-FA09-47EE-9A5F-82E6217EB515}" destId="{2AEB037A-97D2-4FB7-8BA4-D75BDB18FDFF}" srcOrd="0" destOrd="0" presId="urn:microsoft.com/office/officeart/2018/2/layout/IconVerticalSolidList"/>
    <dgm:cxn modelId="{D35B3C15-ABF2-4FC8-AD39-9DD22CEB6730}" type="presParOf" srcId="{13CB0569-FA09-47EE-9A5F-82E6217EB515}" destId="{E2608DCB-8A9F-4AA2-A744-21A5850592FF}" srcOrd="1" destOrd="0" presId="urn:microsoft.com/office/officeart/2018/2/layout/IconVerticalSolidList"/>
    <dgm:cxn modelId="{ECBC450D-70AA-4922-A462-DF3D8D64D07F}" type="presParOf" srcId="{13CB0569-FA09-47EE-9A5F-82E6217EB515}" destId="{483FE9A7-C43B-476E-8E57-D0161825A261}" srcOrd="2" destOrd="0" presId="urn:microsoft.com/office/officeart/2018/2/layout/IconVerticalSolidList"/>
    <dgm:cxn modelId="{9813DDE5-8926-4C18-B637-97D9B9CBB76C}" type="presParOf" srcId="{13CB0569-FA09-47EE-9A5F-82E6217EB515}" destId="{07666FDE-953B-44E8-946B-595CA14FA336}" srcOrd="3" destOrd="0" presId="urn:microsoft.com/office/officeart/2018/2/layout/IconVerticalSolidList"/>
    <dgm:cxn modelId="{4BAC8E13-BFFB-4C4B-8AA4-C7E9B92E93DE}" type="presParOf" srcId="{4C31E463-6F5A-4323-BE47-D8F17F8C645E}" destId="{7BE2293A-E10F-4D05-95BE-7D8BD15EEBCD}" srcOrd="5" destOrd="0" presId="urn:microsoft.com/office/officeart/2018/2/layout/IconVerticalSolidList"/>
    <dgm:cxn modelId="{2EE94DE1-9665-434D-AA70-923D729B158E}" type="presParOf" srcId="{4C31E463-6F5A-4323-BE47-D8F17F8C645E}" destId="{7A6DDE2C-99CC-434E-A9AA-DDF0AB0E6C54}" srcOrd="6" destOrd="0" presId="urn:microsoft.com/office/officeart/2018/2/layout/IconVerticalSolidList"/>
    <dgm:cxn modelId="{33D1CB44-AA54-400B-B96F-18C98EE3E2EB}" type="presParOf" srcId="{7A6DDE2C-99CC-434E-A9AA-DDF0AB0E6C54}" destId="{6DEE5024-42FF-47B6-B129-F1E9DAC53E5B}" srcOrd="0" destOrd="0" presId="urn:microsoft.com/office/officeart/2018/2/layout/IconVerticalSolidList"/>
    <dgm:cxn modelId="{9EA5DD23-1F11-497F-9715-AE09E7F64B27}" type="presParOf" srcId="{7A6DDE2C-99CC-434E-A9AA-DDF0AB0E6C54}" destId="{E0FB7A19-8EA6-4BAE-BF6B-E272726516A7}" srcOrd="1" destOrd="0" presId="urn:microsoft.com/office/officeart/2018/2/layout/IconVerticalSolidList"/>
    <dgm:cxn modelId="{A8F47BA4-67DF-4469-BED0-734C8E8BEB1B}" type="presParOf" srcId="{7A6DDE2C-99CC-434E-A9AA-DDF0AB0E6C54}" destId="{106F9F2D-2550-4D33-BEF7-2232485DAF7A}" srcOrd="2" destOrd="0" presId="urn:microsoft.com/office/officeart/2018/2/layout/IconVerticalSolidList"/>
    <dgm:cxn modelId="{662DDA74-490B-461C-B6D8-1FC1C156EBB1}" type="presParOf" srcId="{7A6DDE2C-99CC-434E-A9AA-DDF0AB0E6C54}" destId="{6915C60A-5C57-4B3F-8FC0-F9AD3BD3E39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877C5A-4395-4E8A-A871-45A50EF7165D}"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FFBE2D19-FE30-46C2-97A2-9DE2B716C26C}">
      <dgm:prSet/>
      <dgm:spPr/>
      <dgm:t>
        <a:bodyPr/>
        <a:lstStyle/>
        <a:p>
          <a:r>
            <a:rPr lang="en-US"/>
            <a:t>If your written application is successful, you may be invited to an interview. </a:t>
          </a:r>
        </a:p>
      </dgm:t>
    </dgm:pt>
    <dgm:pt modelId="{B9A8BA49-28C5-4DB7-8F8B-7259A5215D4C}" type="parTrans" cxnId="{CBECB166-C304-4D9B-9479-E03111C8EAFB}">
      <dgm:prSet/>
      <dgm:spPr/>
      <dgm:t>
        <a:bodyPr/>
        <a:lstStyle/>
        <a:p>
          <a:endParaRPr lang="en-US"/>
        </a:p>
      </dgm:t>
    </dgm:pt>
    <dgm:pt modelId="{F216BF9B-8602-4BB0-8A68-FC844ED91E35}" type="sibTrans" cxnId="{CBECB166-C304-4D9B-9479-E03111C8EAFB}">
      <dgm:prSet/>
      <dgm:spPr/>
      <dgm:t>
        <a:bodyPr/>
        <a:lstStyle/>
        <a:p>
          <a:endParaRPr lang="en-US"/>
        </a:p>
      </dgm:t>
    </dgm:pt>
    <dgm:pt modelId="{1416AE83-B405-4567-B219-5B7EF8D7E2B8}">
      <dgm:prSet/>
      <dgm:spPr/>
      <dgm:t>
        <a:bodyPr/>
        <a:lstStyle/>
        <a:p>
          <a:r>
            <a:rPr lang="en-US"/>
            <a:t>May be after you’ve received an offer.</a:t>
          </a:r>
        </a:p>
      </dgm:t>
    </dgm:pt>
    <dgm:pt modelId="{9777134D-A744-4D4D-9F14-A4247EC05B90}" type="parTrans" cxnId="{607CFB28-C314-4A5C-9A7B-7DFF83C75C9D}">
      <dgm:prSet/>
      <dgm:spPr/>
      <dgm:t>
        <a:bodyPr/>
        <a:lstStyle/>
        <a:p>
          <a:endParaRPr lang="en-US"/>
        </a:p>
      </dgm:t>
    </dgm:pt>
    <dgm:pt modelId="{11CA3B4E-4D8F-4625-9D5D-3DC43655B48D}" type="sibTrans" cxnId="{607CFB28-C314-4A5C-9A7B-7DFF83C75C9D}">
      <dgm:prSet/>
      <dgm:spPr/>
      <dgm:t>
        <a:bodyPr/>
        <a:lstStyle/>
        <a:p>
          <a:endParaRPr lang="en-US"/>
        </a:p>
      </dgm:t>
    </dgm:pt>
    <dgm:pt modelId="{1AA0E785-6895-4C85-B400-1D98E9E07AC6}">
      <dgm:prSet/>
      <dgm:spPr/>
      <dgm:t>
        <a:bodyPr/>
        <a:lstStyle/>
        <a:p>
          <a:r>
            <a:rPr lang="en-US"/>
            <a:t>May be just the next step in the application process.</a:t>
          </a:r>
        </a:p>
      </dgm:t>
    </dgm:pt>
    <dgm:pt modelId="{10374C63-20C8-4EEA-9B09-EDFE84B4CABE}" type="parTrans" cxnId="{C9F68F8C-02E1-4DCD-9BC5-E2E6598ADB35}">
      <dgm:prSet/>
      <dgm:spPr/>
      <dgm:t>
        <a:bodyPr/>
        <a:lstStyle/>
        <a:p>
          <a:endParaRPr lang="en-US"/>
        </a:p>
      </dgm:t>
    </dgm:pt>
    <dgm:pt modelId="{823C7729-5852-4621-985F-86561C604B48}" type="sibTrans" cxnId="{C9F68F8C-02E1-4DCD-9BC5-E2E6598ADB35}">
      <dgm:prSet/>
      <dgm:spPr/>
      <dgm:t>
        <a:bodyPr/>
        <a:lstStyle/>
        <a:p>
          <a:endParaRPr lang="en-US"/>
        </a:p>
      </dgm:t>
    </dgm:pt>
    <dgm:pt modelId="{E7E6A546-D08B-4870-99A6-85E48A615095}">
      <dgm:prSet/>
      <dgm:spPr/>
      <dgm:t>
        <a:bodyPr/>
        <a:lstStyle/>
        <a:p>
          <a:r>
            <a:rPr lang="en-US"/>
            <a:t>Interviews are always 2-way streets: this is an opportunity for you to decide whether the program is </a:t>
          </a:r>
          <a:r>
            <a:rPr lang="en-US" i="1"/>
            <a:t>right for you</a:t>
          </a:r>
          <a:r>
            <a:rPr lang="en-US"/>
            <a:t>. </a:t>
          </a:r>
        </a:p>
      </dgm:t>
    </dgm:pt>
    <dgm:pt modelId="{8BF84322-64BC-44F5-98C8-C7BC9BDFED58}" type="parTrans" cxnId="{07B6E3F1-2C2E-4C72-B279-1CD3B05B4098}">
      <dgm:prSet/>
      <dgm:spPr/>
      <dgm:t>
        <a:bodyPr/>
        <a:lstStyle/>
        <a:p>
          <a:endParaRPr lang="en-US"/>
        </a:p>
      </dgm:t>
    </dgm:pt>
    <dgm:pt modelId="{5A860838-F08C-48CA-B970-63E78474CB1C}" type="sibTrans" cxnId="{07B6E3F1-2C2E-4C72-B279-1CD3B05B4098}">
      <dgm:prSet/>
      <dgm:spPr/>
      <dgm:t>
        <a:bodyPr/>
        <a:lstStyle/>
        <a:p>
          <a:endParaRPr lang="en-US"/>
        </a:p>
      </dgm:t>
    </dgm:pt>
    <dgm:pt modelId="{8047987B-35CA-F547-AA32-D11BDBEA5C70}" type="pres">
      <dgm:prSet presAssocID="{69877C5A-4395-4E8A-A871-45A50EF7165D}" presName="outerComposite" presStyleCnt="0">
        <dgm:presLayoutVars>
          <dgm:chMax val="5"/>
          <dgm:dir/>
          <dgm:resizeHandles val="exact"/>
        </dgm:presLayoutVars>
      </dgm:prSet>
      <dgm:spPr/>
    </dgm:pt>
    <dgm:pt modelId="{B9976720-FC3D-AC41-B6BA-316009F61B30}" type="pres">
      <dgm:prSet presAssocID="{69877C5A-4395-4E8A-A871-45A50EF7165D}" presName="dummyMaxCanvas" presStyleCnt="0">
        <dgm:presLayoutVars/>
      </dgm:prSet>
      <dgm:spPr/>
    </dgm:pt>
    <dgm:pt modelId="{A3B59206-A6A2-1F49-8AD6-A605A52F7945}" type="pres">
      <dgm:prSet presAssocID="{69877C5A-4395-4E8A-A871-45A50EF7165D}" presName="TwoNodes_1" presStyleLbl="node1" presStyleIdx="0" presStyleCnt="2">
        <dgm:presLayoutVars>
          <dgm:bulletEnabled val="1"/>
        </dgm:presLayoutVars>
      </dgm:prSet>
      <dgm:spPr/>
    </dgm:pt>
    <dgm:pt modelId="{1C1A6618-65A5-7643-A92E-EC5DA34BCA27}" type="pres">
      <dgm:prSet presAssocID="{69877C5A-4395-4E8A-A871-45A50EF7165D}" presName="TwoNodes_2" presStyleLbl="node1" presStyleIdx="1" presStyleCnt="2">
        <dgm:presLayoutVars>
          <dgm:bulletEnabled val="1"/>
        </dgm:presLayoutVars>
      </dgm:prSet>
      <dgm:spPr/>
    </dgm:pt>
    <dgm:pt modelId="{60D32855-75CF-4A42-B84E-85985E6A297B}" type="pres">
      <dgm:prSet presAssocID="{69877C5A-4395-4E8A-A871-45A50EF7165D}" presName="TwoConn_1-2" presStyleLbl="fgAccFollowNode1" presStyleIdx="0" presStyleCnt="1">
        <dgm:presLayoutVars>
          <dgm:bulletEnabled val="1"/>
        </dgm:presLayoutVars>
      </dgm:prSet>
      <dgm:spPr/>
    </dgm:pt>
    <dgm:pt modelId="{968195C7-70F6-6645-A3E1-E184446AD7E4}" type="pres">
      <dgm:prSet presAssocID="{69877C5A-4395-4E8A-A871-45A50EF7165D}" presName="TwoNodes_1_text" presStyleLbl="node1" presStyleIdx="1" presStyleCnt="2">
        <dgm:presLayoutVars>
          <dgm:bulletEnabled val="1"/>
        </dgm:presLayoutVars>
      </dgm:prSet>
      <dgm:spPr/>
    </dgm:pt>
    <dgm:pt modelId="{5B225506-FCE0-124B-AC28-9BEDFB8F9016}" type="pres">
      <dgm:prSet presAssocID="{69877C5A-4395-4E8A-A871-45A50EF7165D}" presName="TwoNodes_2_text" presStyleLbl="node1" presStyleIdx="1" presStyleCnt="2">
        <dgm:presLayoutVars>
          <dgm:bulletEnabled val="1"/>
        </dgm:presLayoutVars>
      </dgm:prSet>
      <dgm:spPr/>
    </dgm:pt>
  </dgm:ptLst>
  <dgm:cxnLst>
    <dgm:cxn modelId="{454ED414-0C4E-C547-84D1-C15BEDEA5704}" type="presOf" srcId="{1AA0E785-6895-4C85-B400-1D98E9E07AC6}" destId="{A3B59206-A6A2-1F49-8AD6-A605A52F7945}" srcOrd="0" destOrd="2" presId="urn:microsoft.com/office/officeart/2005/8/layout/vProcess5"/>
    <dgm:cxn modelId="{607CFB28-C314-4A5C-9A7B-7DFF83C75C9D}" srcId="{FFBE2D19-FE30-46C2-97A2-9DE2B716C26C}" destId="{1416AE83-B405-4567-B219-5B7EF8D7E2B8}" srcOrd="0" destOrd="0" parTransId="{9777134D-A744-4D4D-9F14-A4247EC05B90}" sibTransId="{11CA3B4E-4D8F-4625-9D5D-3DC43655B48D}"/>
    <dgm:cxn modelId="{A25A4A3C-A1B4-4D47-BC96-032C6B331C6E}" type="presOf" srcId="{FFBE2D19-FE30-46C2-97A2-9DE2B716C26C}" destId="{968195C7-70F6-6645-A3E1-E184446AD7E4}" srcOrd="1" destOrd="0" presId="urn:microsoft.com/office/officeart/2005/8/layout/vProcess5"/>
    <dgm:cxn modelId="{14D3353E-92CA-3148-8741-6DA0146D8F2B}" type="presOf" srcId="{F216BF9B-8602-4BB0-8A68-FC844ED91E35}" destId="{60D32855-75CF-4A42-B84E-85985E6A297B}" srcOrd="0" destOrd="0" presId="urn:microsoft.com/office/officeart/2005/8/layout/vProcess5"/>
    <dgm:cxn modelId="{7BFF653F-BA73-434A-B047-FD936B719F49}" type="presOf" srcId="{FFBE2D19-FE30-46C2-97A2-9DE2B716C26C}" destId="{A3B59206-A6A2-1F49-8AD6-A605A52F7945}" srcOrd="0" destOrd="0" presId="urn:microsoft.com/office/officeart/2005/8/layout/vProcess5"/>
    <dgm:cxn modelId="{53EDE147-9EAD-8F4E-97FD-E3EBA3ABE6CA}" type="presOf" srcId="{1416AE83-B405-4567-B219-5B7EF8D7E2B8}" destId="{968195C7-70F6-6645-A3E1-E184446AD7E4}" srcOrd="1" destOrd="1" presId="urn:microsoft.com/office/officeart/2005/8/layout/vProcess5"/>
    <dgm:cxn modelId="{CBECB166-C304-4D9B-9479-E03111C8EAFB}" srcId="{69877C5A-4395-4E8A-A871-45A50EF7165D}" destId="{FFBE2D19-FE30-46C2-97A2-9DE2B716C26C}" srcOrd="0" destOrd="0" parTransId="{B9A8BA49-28C5-4DB7-8F8B-7259A5215D4C}" sibTransId="{F216BF9B-8602-4BB0-8A68-FC844ED91E35}"/>
    <dgm:cxn modelId="{5A2A8071-08CC-8740-B1FC-74A47D3D50F1}" type="presOf" srcId="{E7E6A546-D08B-4870-99A6-85E48A615095}" destId="{5B225506-FCE0-124B-AC28-9BEDFB8F9016}" srcOrd="1" destOrd="0" presId="urn:microsoft.com/office/officeart/2005/8/layout/vProcess5"/>
    <dgm:cxn modelId="{417D7D7A-6947-4E44-AB8B-C9D8A5543EA2}" type="presOf" srcId="{69877C5A-4395-4E8A-A871-45A50EF7165D}" destId="{8047987B-35CA-F547-AA32-D11BDBEA5C70}" srcOrd="0" destOrd="0" presId="urn:microsoft.com/office/officeart/2005/8/layout/vProcess5"/>
    <dgm:cxn modelId="{C9F68F8C-02E1-4DCD-9BC5-E2E6598ADB35}" srcId="{FFBE2D19-FE30-46C2-97A2-9DE2B716C26C}" destId="{1AA0E785-6895-4C85-B400-1D98E9E07AC6}" srcOrd="1" destOrd="0" parTransId="{10374C63-20C8-4EEA-9B09-EDFE84B4CABE}" sibTransId="{823C7729-5852-4621-985F-86561C604B48}"/>
    <dgm:cxn modelId="{A050C5B0-1186-864E-81F5-948B24A889EE}" type="presOf" srcId="{1AA0E785-6895-4C85-B400-1D98E9E07AC6}" destId="{968195C7-70F6-6645-A3E1-E184446AD7E4}" srcOrd="1" destOrd="2" presId="urn:microsoft.com/office/officeart/2005/8/layout/vProcess5"/>
    <dgm:cxn modelId="{7E2BF1B8-7F65-C542-A17A-4C361597EC3C}" type="presOf" srcId="{1416AE83-B405-4567-B219-5B7EF8D7E2B8}" destId="{A3B59206-A6A2-1F49-8AD6-A605A52F7945}" srcOrd="0" destOrd="1" presId="urn:microsoft.com/office/officeart/2005/8/layout/vProcess5"/>
    <dgm:cxn modelId="{CA917DC7-0901-BB43-A1CD-E7725079AE72}" type="presOf" srcId="{E7E6A546-D08B-4870-99A6-85E48A615095}" destId="{1C1A6618-65A5-7643-A92E-EC5DA34BCA27}" srcOrd="0" destOrd="0" presId="urn:microsoft.com/office/officeart/2005/8/layout/vProcess5"/>
    <dgm:cxn modelId="{07B6E3F1-2C2E-4C72-B279-1CD3B05B4098}" srcId="{69877C5A-4395-4E8A-A871-45A50EF7165D}" destId="{E7E6A546-D08B-4870-99A6-85E48A615095}" srcOrd="1" destOrd="0" parTransId="{8BF84322-64BC-44F5-98C8-C7BC9BDFED58}" sibTransId="{5A860838-F08C-48CA-B970-63E78474CB1C}"/>
    <dgm:cxn modelId="{F76C3827-1C8D-464E-B5F5-3AA2A1E6E912}" type="presParOf" srcId="{8047987B-35CA-F547-AA32-D11BDBEA5C70}" destId="{B9976720-FC3D-AC41-B6BA-316009F61B30}" srcOrd="0" destOrd="0" presId="urn:microsoft.com/office/officeart/2005/8/layout/vProcess5"/>
    <dgm:cxn modelId="{D01023FE-0F9F-EA4E-B238-35A378959EAB}" type="presParOf" srcId="{8047987B-35CA-F547-AA32-D11BDBEA5C70}" destId="{A3B59206-A6A2-1F49-8AD6-A605A52F7945}" srcOrd="1" destOrd="0" presId="urn:microsoft.com/office/officeart/2005/8/layout/vProcess5"/>
    <dgm:cxn modelId="{DB4FE9D5-95BE-FA41-8275-5397FB647446}" type="presParOf" srcId="{8047987B-35CA-F547-AA32-D11BDBEA5C70}" destId="{1C1A6618-65A5-7643-A92E-EC5DA34BCA27}" srcOrd="2" destOrd="0" presId="urn:microsoft.com/office/officeart/2005/8/layout/vProcess5"/>
    <dgm:cxn modelId="{67F6F26F-27FC-6347-8547-0379E2C2DE91}" type="presParOf" srcId="{8047987B-35CA-F547-AA32-D11BDBEA5C70}" destId="{60D32855-75CF-4A42-B84E-85985E6A297B}" srcOrd="3" destOrd="0" presId="urn:microsoft.com/office/officeart/2005/8/layout/vProcess5"/>
    <dgm:cxn modelId="{BADA5206-D919-0840-BBEA-FE3DC6005E61}" type="presParOf" srcId="{8047987B-35CA-F547-AA32-D11BDBEA5C70}" destId="{968195C7-70F6-6645-A3E1-E184446AD7E4}" srcOrd="4" destOrd="0" presId="urn:microsoft.com/office/officeart/2005/8/layout/vProcess5"/>
    <dgm:cxn modelId="{7B716F2B-E9B9-EB48-935D-122134DEB9B3}" type="presParOf" srcId="{8047987B-35CA-F547-AA32-D11BDBEA5C70}" destId="{5B225506-FCE0-124B-AC28-9BEDFB8F9016}"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547CB-CFFC-4843-8254-2AB55C8DDE42}">
      <dsp:nvSpPr>
        <dsp:cNvPr id="0" name=""/>
        <dsp:cNvSpPr/>
      </dsp:nvSpPr>
      <dsp:spPr>
        <a:xfrm>
          <a:off x="1009" y="404315"/>
          <a:ext cx="3938306" cy="2869607"/>
        </a:xfrm>
        <a:prstGeom prst="roundRec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For research-focused programs (</a:t>
          </a:r>
          <a:r>
            <a:rPr lang="en-US" sz="2100" kern="1200" dirty="0" err="1"/>
            <a:t>Ph.D</a:t>
          </a:r>
          <a:r>
            <a:rPr lang="en-US" sz="2100" kern="1200" dirty="0"/>
            <a:t> and some Masters):</a:t>
          </a:r>
        </a:p>
        <a:p>
          <a:pPr marL="171450" lvl="1" indent="-171450" algn="l" defTabSz="711200">
            <a:lnSpc>
              <a:spcPct val="90000"/>
            </a:lnSpc>
            <a:spcBef>
              <a:spcPct val="0"/>
            </a:spcBef>
            <a:spcAft>
              <a:spcPct val="15000"/>
            </a:spcAft>
            <a:buChar char="•"/>
          </a:pPr>
          <a:r>
            <a:rPr lang="en-US" sz="1600" kern="1200"/>
            <a:t>Training in research and data science</a:t>
          </a:r>
        </a:p>
        <a:p>
          <a:pPr marL="171450" lvl="1" indent="-171450" algn="l" defTabSz="711200">
            <a:lnSpc>
              <a:spcPct val="90000"/>
            </a:lnSpc>
            <a:spcBef>
              <a:spcPct val="0"/>
            </a:spcBef>
            <a:spcAft>
              <a:spcPct val="15000"/>
            </a:spcAft>
            <a:buChar char="•"/>
          </a:pPr>
          <a:r>
            <a:rPr lang="en-US" sz="1600" kern="1200"/>
            <a:t>Most work is outside the classroom </a:t>
          </a:r>
        </a:p>
        <a:p>
          <a:pPr marL="171450" lvl="1" indent="-171450" algn="l" defTabSz="711200">
            <a:lnSpc>
              <a:spcPct val="90000"/>
            </a:lnSpc>
            <a:spcBef>
              <a:spcPct val="0"/>
            </a:spcBef>
            <a:spcAft>
              <a:spcPct val="15000"/>
            </a:spcAft>
            <a:buChar char="•"/>
          </a:pPr>
          <a:r>
            <a:rPr lang="en-US" sz="1600" kern="1200"/>
            <a:t>Apprenticeship model </a:t>
          </a:r>
        </a:p>
        <a:p>
          <a:pPr marL="342900" lvl="2" indent="-171450" algn="l" defTabSz="711200">
            <a:lnSpc>
              <a:spcPct val="90000"/>
            </a:lnSpc>
            <a:spcBef>
              <a:spcPct val="0"/>
            </a:spcBef>
            <a:spcAft>
              <a:spcPct val="15000"/>
            </a:spcAft>
            <a:buChar char="•"/>
          </a:pPr>
          <a:r>
            <a:rPr lang="en-US" sz="1600" kern="1200"/>
            <a:t>Graduate student is more like an entry-level position in a career, rather than being a student</a:t>
          </a:r>
        </a:p>
      </dsp:txBody>
      <dsp:txXfrm>
        <a:off x="141092" y="544398"/>
        <a:ext cx="3658140" cy="2589441"/>
      </dsp:txXfrm>
    </dsp:sp>
    <dsp:sp modelId="{E07C204B-F2C3-D44C-BFEC-872ADECCD16E}">
      <dsp:nvSpPr>
        <dsp:cNvPr id="0" name=""/>
        <dsp:cNvSpPr/>
      </dsp:nvSpPr>
      <dsp:spPr>
        <a:xfrm>
          <a:off x="4333146" y="435849"/>
          <a:ext cx="3938306" cy="2806539"/>
        </a:xfrm>
        <a:prstGeom prst="roundRect">
          <a:avLst/>
        </a:prstGeom>
        <a:solidFill>
          <a:schemeClr val="accent2">
            <a:hueOff val="907195"/>
            <a:satOff val="-13789"/>
            <a:lumOff val="12157"/>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For clinical-focused programs (Masters and Psy.D.):</a:t>
          </a:r>
        </a:p>
        <a:p>
          <a:pPr marL="171450" lvl="1" indent="-171450" algn="l" defTabSz="711200">
            <a:lnSpc>
              <a:spcPct val="90000"/>
            </a:lnSpc>
            <a:spcBef>
              <a:spcPct val="0"/>
            </a:spcBef>
            <a:spcAft>
              <a:spcPct val="15000"/>
            </a:spcAft>
            <a:buChar char="•"/>
          </a:pPr>
          <a:r>
            <a:rPr lang="en-US" sz="1600" kern="1200"/>
            <a:t>Coursework is more important</a:t>
          </a:r>
        </a:p>
        <a:p>
          <a:pPr marL="171450" lvl="1" indent="-171450" algn="l" defTabSz="711200">
            <a:lnSpc>
              <a:spcPct val="90000"/>
            </a:lnSpc>
            <a:spcBef>
              <a:spcPct val="0"/>
            </a:spcBef>
            <a:spcAft>
              <a:spcPct val="15000"/>
            </a:spcAft>
            <a:buChar char="•"/>
          </a:pPr>
          <a:r>
            <a:rPr lang="en-US" sz="1600" kern="1200"/>
            <a:t>Experience gained through internships and practicums</a:t>
          </a:r>
        </a:p>
      </dsp:txBody>
      <dsp:txXfrm>
        <a:off x="4470150" y="572853"/>
        <a:ext cx="3664298" cy="25325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87B5B8-7679-E044-AB2D-4B80AB8B6F3B}">
      <dsp:nvSpPr>
        <dsp:cNvPr id="0" name=""/>
        <dsp:cNvSpPr/>
      </dsp:nvSpPr>
      <dsp:spPr>
        <a:xfrm>
          <a:off x="1051855" y="1471"/>
          <a:ext cx="4207422" cy="1508393"/>
        </a:xfrm>
        <a:prstGeom prst="rect">
          <a:avLst/>
        </a:prstGeom>
        <a:solidFill>
          <a:schemeClr val="accent2">
            <a:tint val="40000"/>
            <a:alpha val="90000"/>
            <a:hueOff val="0"/>
            <a:satOff val="0"/>
            <a:lumOff val="0"/>
            <a:alphaOff val="0"/>
          </a:schemeClr>
        </a:solidFill>
        <a:ln w="2222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36" tIns="383132" rIns="81636" bIns="383132" numCol="1" spcCol="1270" anchor="ctr" anchorCtr="0">
          <a:noAutofit/>
        </a:bodyPr>
        <a:lstStyle/>
        <a:p>
          <a:pPr marL="0" lvl="0" indent="0" algn="l" defTabSz="533400">
            <a:lnSpc>
              <a:spcPct val="90000"/>
            </a:lnSpc>
            <a:spcBef>
              <a:spcPct val="0"/>
            </a:spcBef>
            <a:spcAft>
              <a:spcPct val="35000"/>
            </a:spcAft>
            <a:buNone/>
          </a:pPr>
          <a:r>
            <a:rPr lang="en-US" sz="1200" kern="1200"/>
            <a:t>Build a strong GPA</a:t>
          </a:r>
        </a:p>
        <a:p>
          <a:pPr marL="0" lvl="0" indent="0" algn="l" defTabSz="533400">
            <a:lnSpc>
              <a:spcPct val="90000"/>
            </a:lnSpc>
            <a:spcBef>
              <a:spcPct val="0"/>
            </a:spcBef>
            <a:spcAft>
              <a:spcPct val="35000"/>
            </a:spcAft>
            <a:buNone/>
          </a:pPr>
          <a:r>
            <a:rPr lang="en-US" sz="1200" kern="1200" dirty="0"/>
            <a:t>Join a lab</a:t>
          </a:r>
        </a:p>
        <a:p>
          <a:pPr marL="0" lvl="0" indent="0" algn="l" defTabSz="533400">
            <a:lnSpc>
              <a:spcPct val="90000"/>
            </a:lnSpc>
            <a:spcBef>
              <a:spcPct val="0"/>
            </a:spcBef>
            <a:spcAft>
              <a:spcPct val="35000"/>
            </a:spcAft>
            <a:buNone/>
          </a:pPr>
          <a:r>
            <a:rPr lang="en-US" sz="1200" kern="1200" dirty="0"/>
            <a:t>Build professional relationships with Professors</a:t>
          </a:r>
        </a:p>
      </dsp:txBody>
      <dsp:txXfrm>
        <a:off x="1051855" y="1471"/>
        <a:ext cx="4207422" cy="1508393"/>
      </dsp:txXfrm>
    </dsp:sp>
    <dsp:sp modelId="{FC9812BA-2409-4946-BF70-C207192BC5C3}">
      <dsp:nvSpPr>
        <dsp:cNvPr id="0" name=""/>
        <dsp:cNvSpPr/>
      </dsp:nvSpPr>
      <dsp:spPr>
        <a:xfrm>
          <a:off x="0" y="1471"/>
          <a:ext cx="1051855" cy="1508393"/>
        </a:xfrm>
        <a:prstGeom prst="rect">
          <a:avLst/>
        </a:prstGeom>
        <a:solidFill>
          <a:schemeClr val="accent2">
            <a:hueOff val="0"/>
            <a:satOff val="0"/>
            <a:lumOff val="0"/>
            <a:alphaOff val="0"/>
          </a:schemeClr>
        </a:solidFill>
        <a:ln w="22225" cap="rnd"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55661" tIns="148996" rIns="55661" bIns="148996" numCol="1" spcCol="1270" anchor="ctr" anchorCtr="0">
          <a:noAutofit/>
        </a:bodyPr>
        <a:lstStyle/>
        <a:p>
          <a:pPr marL="0" lvl="0" indent="0" algn="ctr" defTabSz="666750">
            <a:lnSpc>
              <a:spcPct val="90000"/>
            </a:lnSpc>
            <a:spcBef>
              <a:spcPct val="0"/>
            </a:spcBef>
            <a:spcAft>
              <a:spcPct val="35000"/>
            </a:spcAft>
            <a:buNone/>
          </a:pPr>
          <a:r>
            <a:rPr lang="en-US" sz="1500" kern="1200" dirty="0"/>
            <a:t>2-3 years before applying (~ sophomore year)</a:t>
          </a:r>
        </a:p>
      </dsp:txBody>
      <dsp:txXfrm>
        <a:off x="0" y="1471"/>
        <a:ext cx="1051855" cy="1508393"/>
      </dsp:txXfrm>
    </dsp:sp>
    <dsp:sp modelId="{A632E92C-61D2-8A4A-A154-EDB32B98EF28}">
      <dsp:nvSpPr>
        <dsp:cNvPr id="0" name=""/>
        <dsp:cNvSpPr/>
      </dsp:nvSpPr>
      <dsp:spPr>
        <a:xfrm>
          <a:off x="1051855" y="1600368"/>
          <a:ext cx="4207422" cy="1508393"/>
        </a:xfrm>
        <a:prstGeom prst="rect">
          <a:avLst/>
        </a:prstGeom>
        <a:solidFill>
          <a:schemeClr val="accent3">
            <a:tint val="40000"/>
            <a:alpha val="90000"/>
            <a:hueOff val="0"/>
            <a:satOff val="0"/>
            <a:lumOff val="0"/>
            <a:alphaOff val="0"/>
          </a:schemeClr>
        </a:solidFill>
        <a:ln w="2222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36" tIns="383132" rIns="81636" bIns="383132" numCol="1" spcCol="1270" anchor="ctr" anchorCtr="0">
          <a:noAutofit/>
        </a:bodyPr>
        <a:lstStyle/>
        <a:p>
          <a:pPr marL="0" lvl="0" indent="0" algn="l" defTabSz="533400">
            <a:lnSpc>
              <a:spcPct val="90000"/>
            </a:lnSpc>
            <a:spcBef>
              <a:spcPct val="0"/>
            </a:spcBef>
            <a:spcAft>
              <a:spcPct val="35000"/>
            </a:spcAft>
            <a:buNone/>
          </a:pPr>
          <a:r>
            <a:rPr lang="en-US" sz="1200" kern="1200" dirty="0"/>
            <a:t>Gain research experience</a:t>
          </a:r>
        </a:p>
        <a:p>
          <a:pPr marL="0" lvl="0" indent="0" algn="l" defTabSz="533400">
            <a:lnSpc>
              <a:spcPct val="90000"/>
            </a:lnSpc>
            <a:spcBef>
              <a:spcPct val="0"/>
            </a:spcBef>
            <a:spcAft>
              <a:spcPct val="35000"/>
            </a:spcAft>
            <a:buNone/>
          </a:pPr>
          <a:r>
            <a:rPr lang="en-US" sz="1200" kern="1200"/>
            <a:t>Research graduate programs</a:t>
          </a:r>
        </a:p>
        <a:p>
          <a:pPr marL="0" lvl="0" indent="0" algn="l" defTabSz="533400">
            <a:lnSpc>
              <a:spcPct val="90000"/>
            </a:lnSpc>
            <a:spcBef>
              <a:spcPct val="0"/>
            </a:spcBef>
            <a:spcAft>
              <a:spcPct val="35000"/>
            </a:spcAft>
            <a:buNone/>
          </a:pPr>
          <a:r>
            <a:rPr lang="en-US" sz="1200" kern="1200"/>
            <a:t>Take GRE</a:t>
          </a:r>
        </a:p>
      </dsp:txBody>
      <dsp:txXfrm>
        <a:off x="1051855" y="1600368"/>
        <a:ext cx="4207422" cy="1508393"/>
      </dsp:txXfrm>
    </dsp:sp>
    <dsp:sp modelId="{9E5DB442-4C29-CB47-AF44-95D044B4BCA9}">
      <dsp:nvSpPr>
        <dsp:cNvPr id="0" name=""/>
        <dsp:cNvSpPr/>
      </dsp:nvSpPr>
      <dsp:spPr>
        <a:xfrm>
          <a:off x="0" y="1600368"/>
          <a:ext cx="1051855" cy="1508393"/>
        </a:xfrm>
        <a:prstGeom prst="rect">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55661" tIns="148996" rIns="55661" bIns="148996" numCol="1" spcCol="1270" anchor="ctr" anchorCtr="0">
          <a:noAutofit/>
        </a:bodyPr>
        <a:lstStyle/>
        <a:p>
          <a:pPr marL="0" lvl="0" indent="0" algn="ctr" defTabSz="666750">
            <a:lnSpc>
              <a:spcPct val="90000"/>
            </a:lnSpc>
            <a:spcBef>
              <a:spcPct val="0"/>
            </a:spcBef>
            <a:spcAft>
              <a:spcPct val="35000"/>
            </a:spcAft>
            <a:buNone/>
          </a:pPr>
          <a:r>
            <a:rPr lang="en-US" sz="1500" kern="1200"/>
            <a:t>1-2 years before applying (~ junior year)</a:t>
          </a:r>
        </a:p>
      </dsp:txBody>
      <dsp:txXfrm>
        <a:off x="0" y="1600368"/>
        <a:ext cx="1051855" cy="1508393"/>
      </dsp:txXfrm>
    </dsp:sp>
    <dsp:sp modelId="{435A1A0B-8093-5347-ACAB-11249389D07D}">
      <dsp:nvSpPr>
        <dsp:cNvPr id="0" name=""/>
        <dsp:cNvSpPr/>
      </dsp:nvSpPr>
      <dsp:spPr>
        <a:xfrm>
          <a:off x="1051855" y="3199265"/>
          <a:ext cx="4207422" cy="1508393"/>
        </a:xfrm>
        <a:prstGeom prst="rect">
          <a:avLst/>
        </a:prstGeom>
        <a:solidFill>
          <a:schemeClr val="accent4">
            <a:tint val="40000"/>
            <a:alpha val="90000"/>
            <a:hueOff val="0"/>
            <a:satOff val="0"/>
            <a:lumOff val="0"/>
            <a:alphaOff val="0"/>
          </a:schemeClr>
        </a:solidFill>
        <a:ln w="22225"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36" tIns="383132" rIns="81636" bIns="383132" numCol="1" spcCol="1270" anchor="ctr" anchorCtr="0">
          <a:noAutofit/>
        </a:bodyPr>
        <a:lstStyle/>
        <a:p>
          <a:pPr marL="0" lvl="0" indent="0" algn="l" defTabSz="533400">
            <a:lnSpc>
              <a:spcPct val="90000"/>
            </a:lnSpc>
            <a:spcBef>
              <a:spcPct val="0"/>
            </a:spcBef>
            <a:spcAft>
              <a:spcPct val="35000"/>
            </a:spcAft>
            <a:buNone/>
          </a:pPr>
          <a:r>
            <a:rPr lang="en-US" sz="1200" kern="1200"/>
            <a:t>Ask for letters of recommendation early in the year</a:t>
          </a:r>
        </a:p>
        <a:p>
          <a:pPr marL="0" lvl="0" indent="0" algn="l" defTabSz="533400">
            <a:lnSpc>
              <a:spcPct val="90000"/>
            </a:lnSpc>
            <a:spcBef>
              <a:spcPct val="0"/>
            </a:spcBef>
            <a:spcAft>
              <a:spcPct val="35000"/>
            </a:spcAft>
            <a:buNone/>
          </a:pPr>
          <a:r>
            <a:rPr lang="en-US" sz="1200" kern="1200"/>
            <a:t>Submit applications</a:t>
          </a:r>
        </a:p>
      </dsp:txBody>
      <dsp:txXfrm>
        <a:off x="1051855" y="3199265"/>
        <a:ext cx="4207422" cy="1508393"/>
      </dsp:txXfrm>
    </dsp:sp>
    <dsp:sp modelId="{DD6B3350-4552-DD4B-96DA-33E8D02DC9B3}">
      <dsp:nvSpPr>
        <dsp:cNvPr id="0" name=""/>
        <dsp:cNvSpPr/>
      </dsp:nvSpPr>
      <dsp:spPr>
        <a:xfrm>
          <a:off x="0" y="3199265"/>
          <a:ext cx="1051855" cy="1508393"/>
        </a:xfrm>
        <a:prstGeom prst="rect">
          <a:avLst/>
        </a:prstGeom>
        <a:solidFill>
          <a:schemeClr val="accent4">
            <a:hueOff val="0"/>
            <a:satOff val="0"/>
            <a:lumOff val="0"/>
            <a:alphaOff val="0"/>
          </a:schemeClr>
        </a:solidFill>
        <a:ln w="22225" cap="rnd"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55661" tIns="148996" rIns="55661" bIns="148996" numCol="1" spcCol="1270" anchor="ctr" anchorCtr="0">
          <a:noAutofit/>
        </a:bodyPr>
        <a:lstStyle/>
        <a:p>
          <a:pPr marL="0" lvl="0" indent="0" algn="ctr" defTabSz="666750">
            <a:lnSpc>
              <a:spcPct val="90000"/>
            </a:lnSpc>
            <a:spcBef>
              <a:spcPct val="0"/>
            </a:spcBef>
            <a:spcAft>
              <a:spcPct val="35000"/>
            </a:spcAft>
            <a:buNone/>
          </a:pPr>
          <a:r>
            <a:rPr lang="en-US" sz="1500" kern="1200"/>
            <a:t>Summer and fall of application season (~ senior year)</a:t>
          </a:r>
        </a:p>
      </dsp:txBody>
      <dsp:txXfrm>
        <a:off x="0" y="3199265"/>
        <a:ext cx="1051855" cy="15083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43285A-C119-4840-8185-3E7E94B8D322}">
      <dsp:nvSpPr>
        <dsp:cNvPr id="0" name=""/>
        <dsp:cNvSpPr/>
      </dsp:nvSpPr>
      <dsp:spPr>
        <a:xfrm>
          <a:off x="0" y="1954"/>
          <a:ext cx="5259278" cy="99057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8FAB4A-DC1D-4B7D-A79E-80F11AC048AB}">
      <dsp:nvSpPr>
        <dsp:cNvPr id="0" name=""/>
        <dsp:cNvSpPr/>
      </dsp:nvSpPr>
      <dsp:spPr>
        <a:xfrm>
          <a:off x="299648" y="224833"/>
          <a:ext cx="544815" cy="5448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FDDCF3B-8817-4172-93F5-B5663A20B2D4}">
      <dsp:nvSpPr>
        <dsp:cNvPr id="0" name=""/>
        <dsp:cNvSpPr/>
      </dsp:nvSpPr>
      <dsp:spPr>
        <a:xfrm>
          <a:off x="1144111" y="1954"/>
          <a:ext cx="2366675" cy="990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836" tIns="104836" rIns="104836" bIns="104836" numCol="1" spcCol="1270" anchor="ctr" anchorCtr="0">
          <a:noAutofit/>
        </a:bodyPr>
        <a:lstStyle/>
        <a:p>
          <a:pPr marL="0" lvl="0" indent="0" algn="l" defTabSz="666750">
            <a:lnSpc>
              <a:spcPct val="90000"/>
            </a:lnSpc>
            <a:spcBef>
              <a:spcPct val="0"/>
            </a:spcBef>
            <a:spcAft>
              <a:spcPct val="35000"/>
            </a:spcAft>
            <a:buNone/>
          </a:pPr>
          <a:r>
            <a:rPr lang="en-US" sz="1500" kern="1200" dirty="0"/>
            <a:t>You can continue your F-1 status and get one year of optional practical training.</a:t>
          </a:r>
        </a:p>
      </dsp:txBody>
      <dsp:txXfrm>
        <a:off x="1144111" y="1954"/>
        <a:ext cx="2366675" cy="990573"/>
      </dsp:txXfrm>
    </dsp:sp>
    <dsp:sp modelId="{CA573D27-EA02-4ED7-B777-670AECA53441}">
      <dsp:nvSpPr>
        <dsp:cNvPr id="0" name=""/>
        <dsp:cNvSpPr/>
      </dsp:nvSpPr>
      <dsp:spPr>
        <a:xfrm>
          <a:off x="3510786" y="1954"/>
          <a:ext cx="1748491" cy="990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836" tIns="104836" rIns="104836" bIns="104836" numCol="1" spcCol="1270" anchor="ctr" anchorCtr="0">
          <a:noAutofit/>
        </a:bodyPr>
        <a:lstStyle/>
        <a:p>
          <a:pPr marL="0" lvl="0" indent="0" algn="l" defTabSz="488950">
            <a:lnSpc>
              <a:spcPct val="90000"/>
            </a:lnSpc>
            <a:spcBef>
              <a:spcPct val="0"/>
            </a:spcBef>
            <a:spcAft>
              <a:spcPct val="35000"/>
            </a:spcAft>
            <a:buNone/>
          </a:pPr>
          <a:r>
            <a:rPr lang="en-US" sz="1100" kern="1200" dirty="0"/>
            <a:t>You can use the practical training either before or after grad school but choose wisely.</a:t>
          </a:r>
        </a:p>
      </dsp:txBody>
      <dsp:txXfrm>
        <a:off x="3510786" y="1954"/>
        <a:ext cx="1748491" cy="990573"/>
      </dsp:txXfrm>
    </dsp:sp>
    <dsp:sp modelId="{4E42AD83-22C7-455C-805A-D6EEED9D787F}">
      <dsp:nvSpPr>
        <dsp:cNvPr id="0" name=""/>
        <dsp:cNvSpPr/>
      </dsp:nvSpPr>
      <dsp:spPr>
        <a:xfrm>
          <a:off x="0" y="1240170"/>
          <a:ext cx="5259278" cy="99057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A6955C-D083-45A6-9C04-A4DD2B008EC6}">
      <dsp:nvSpPr>
        <dsp:cNvPr id="0" name=""/>
        <dsp:cNvSpPr/>
      </dsp:nvSpPr>
      <dsp:spPr>
        <a:xfrm>
          <a:off x="299648" y="1463049"/>
          <a:ext cx="544815" cy="5448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0D5FAAE-F698-4E42-880D-0D85D7C47793}">
      <dsp:nvSpPr>
        <dsp:cNvPr id="0" name=""/>
        <dsp:cNvSpPr/>
      </dsp:nvSpPr>
      <dsp:spPr>
        <a:xfrm>
          <a:off x="1144111" y="1240170"/>
          <a:ext cx="4115166" cy="990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836" tIns="104836" rIns="104836" bIns="104836" numCol="1" spcCol="1270" anchor="ctr" anchorCtr="0">
          <a:noAutofit/>
        </a:bodyPr>
        <a:lstStyle/>
        <a:p>
          <a:pPr marL="0" lvl="0" indent="0" algn="l" defTabSz="666750">
            <a:lnSpc>
              <a:spcPct val="90000"/>
            </a:lnSpc>
            <a:spcBef>
              <a:spcPct val="0"/>
            </a:spcBef>
            <a:spcAft>
              <a:spcPct val="35000"/>
            </a:spcAft>
            <a:buNone/>
          </a:pPr>
          <a:r>
            <a:rPr lang="en-US" sz="1500" kern="1200" dirty="0"/>
            <a:t>Consult with your international students’ office to get the latest advice because laws change.</a:t>
          </a:r>
        </a:p>
      </dsp:txBody>
      <dsp:txXfrm>
        <a:off x="1144111" y="1240170"/>
        <a:ext cx="4115166" cy="990573"/>
      </dsp:txXfrm>
    </dsp:sp>
    <dsp:sp modelId="{2AEB037A-97D2-4FB7-8BA4-D75BDB18FDFF}">
      <dsp:nvSpPr>
        <dsp:cNvPr id="0" name=""/>
        <dsp:cNvSpPr/>
      </dsp:nvSpPr>
      <dsp:spPr>
        <a:xfrm>
          <a:off x="0" y="2478387"/>
          <a:ext cx="5259278" cy="99057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608DCB-8A9F-4AA2-A744-21A5850592FF}">
      <dsp:nvSpPr>
        <dsp:cNvPr id="0" name=""/>
        <dsp:cNvSpPr/>
      </dsp:nvSpPr>
      <dsp:spPr>
        <a:xfrm>
          <a:off x="299648" y="2701266"/>
          <a:ext cx="544815" cy="54481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7666FDE-953B-44E8-946B-595CA14FA336}">
      <dsp:nvSpPr>
        <dsp:cNvPr id="0" name=""/>
        <dsp:cNvSpPr/>
      </dsp:nvSpPr>
      <dsp:spPr>
        <a:xfrm>
          <a:off x="1144111" y="2478387"/>
          <a:ext cx="4115166" cy="990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836" tIns="104836" rIns="104836" bIns="104836" numCol="1" spcCol="1270" anchor="ctr" anchorCtr="0">
          <a:noAutofit/>
        </a:bodyPr>
        <a:lstStyle/>
        <a:p>
          <a:pPr marL="0" lvl="0" indent="0" algn="l" defTabSz="666750">
            <a:lnSpc>
              <a:spcPct val="90000"/>
            </a:lnSpc>
            <a:spcBef>
              <a:spcPct val="0"/>
            </a:spcBef>
            <a:spcAft>
              <a:spcPct val="35000"/>
            </a:spcAft>
            <a:buNone/>
          </a:pPr>
          <a:r>
            <a:rPr lang="en-US" sz="1500" kern="1200" dirty="0"/>
            <a:t>After you get accepted to a grad program, contact the international student office at that school for more information.</a:t>
          </a:r>
        </a:p>
      </dsp:txBody>
      <dsp:txXfrm>
        <a:off x="1144111" y="2478387"/>
        <a:ext cx="4115166" cy="990573"/>
      </dsp:txXfrm>
    </dsp:sp>
    <dsp:sp modelId="{6DEE5024-42FF-47B6-B129-F1E9DAC53E5B}">
      <dsp:nvSpPr>
        <dsp:cNvPr id="0" name=""/>
        <dsp:cNvSpPr/>
      </dsp:nvSpPr>
      <dsp:spPr>
        <a:xfrm>
          <a:off x="0" y="3716603"/>
          <a:ext cx="5259278" cy="99057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FB7A19-8EA6-4BAE-BF6B-E272726516A7}">
      <dsp:nvSpPr>
        <dsp:cNvPr id="0" name=""/>
        <dsp:cNvSpPr/>
      </dsp:nvSpPr>
      <dsp:spPr>
        <a:xfrm>
          <a:off x="299648" y="3939482"/>
          <a:ext cx="544815" cy="54481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915C60A-5C57-4B3F-8FC0-F9AD3BD3E399}">
      <dsp:nvSpPr>
        <dsp:cNvPr id="0" name=""/>
        <dsp:cNvSpPr/>
      </dsp:nvSpPr>
      <dsp:spPr>
        <a:xfrm>
          <a:off x="1144111" y="3716603"/>
          <a:ext cx="4115166" cy="990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836" tIns="104836" rIns="104836" bIns="104836" numCol="1" spcCol="1270" anchor="ctr" anchorCtr="0">
          <a:noAutofit/>
        </a:bodyPr>
        <a:lstStyle/>
        <a:p>
          <a:pPr marL="0" lvl="0" indent="0" algn="l" defTabSz="666750">
            <a:lnSpc>
              <a:spcPct val="90000"/>
            </a:lnSpc>
            <a:spcBef>
              <a:spcPct val="0"/>
            </a:spcBef>
            <a:spcAft>
              <a:spcPct val="35000"/>
            </a:spcAft>
            <a:buNone/>
          </a:pPr>
          <a:r>
            <a:rPr lang="en-US" sz="1500" i="1" kern="1200" dirty="0"/>
            <a:t>Most </a:t>
          </a:r>
          <a:r>
            <a:rPr lang="en-US" sz="1500" kern="1200" dirty="0"/>
            <a:t>graduate financial aid is unrestricted--international students are eligible.</a:t>
          </a:r>
        </a:p>
      </dsp:txBody>
      <dsp:txXfrm>
        <a:off x="1144111" y="3716603"/>
        <a:ext cx="4115166" cy="9905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B59206-A6A2-1F49-8AD6-A605A52F7945}">
      <dsp:nvSpPr>
        <dsp:cNvPr id="0" name=""/>
        <dsp:cNvSpPr/>
      </dsp:nvSpPr>
      <dsp:spPr>
        <a:xfrm>
          <a:off x="0" y="0"/>
          <a:ext cx="7031593" cy="1655207"/>
        </a:xfrm>
        <a:prstGeom prst="roundRect">
          <a:avLst>
            <a:gd name="adj" fmla="val 10000"/>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If your written application is successful, you may be invited to an interview. </a:t>
          </a:r>
        </a:p>
        <a:p>
          <a:pPr marL="171450" lvl="1" indent="-171450" algn="l" defTabSz="800100">
            <a:lnSpc>
              <a:spcPct val="90000"/>
            </a:lnSpc>
            <a:spcBef>
              <a:spcPct val="0"/>
            </a:spcBef>
            <a:spcAft>
              <a:spcPct val="15000"/>
            </a:spcAft>
            <a:buChar char="•"/>
          </a:pPr>
          <a:r>
            <a:rPr lang="en-US" sz="1800" kern="1200"/>
            <a:t>May be after you’ve received an offer.</a:t>
          </a:r>
        </a:p>
        <a:p>
          <a:pPr marL="171450" lvl="1" indent="-171450" algn="l" defTabSz="800100">
            <a:lnSpc>
              <a:spcPct val="90000"/>
            </a:lnSpc>
            <a:spcBef>
              <a:spcPct val="0"/>
            </a:spcBef>
            <a:spcAft>
              <a:spcPct val="15000"/>
            </a:spcAft>
            <a:buChar char="•"/>
          </a:pPr>
          <a:r>
            <a:rPr lang="en-US" sz="1800" kern="1200"/>
            <a:t>May be just the next step in the application process.</a:t>
          </a:r>
        </a:p>
      </dsp:txBody>
      <dsp:txXfrm>
        <a:off x="48479" y="48479"/>
        <a:ext cx="5320808" cy="1558249"/>
      </dsp:txXfrm>
    </dsp:sp>
    <dsp:sp modelId="{1C1A6618-65A5-7643-A92E-EC5DA34BCA27}">
      <dsp:nvSpPr>
        <dsp:cNvPr id="0" name=""/>
        <dsp:cNvSpPr/>
      </dsp:nvSpPr>
      <dsp:spPr>
        <a:xfrm>
          <a:off x="1240869" y="2023030"/>
          <a:ext cx="7031593" cy="1655207"/>
        </a:xfrm>
        <a:prstGeom prst="roundRect">
          <a:avLst>
            <a:gd name="adj" fmla="val 10000"/>
          </a:avLst>
        </a:prstGeom>
        <a:solidFill>
          <a:schemeClr val="accent2">
            <a:hueOff val="907195"/>
            <a:satOff val="-13789"/>
            <a:lumOff val="12157"/>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Interviews are always 2-way streets: this is an opportunity for you to decide whether the program is </a:t>
          </a:r>
          <a:r>
            <a:rPr lang="en-US" sz="2300" i="1" kern="1200"/>
            <a:t>right for you</a:t>
          </a:r>
          <a:r>
            <a:rPr lang="en-US" sz="2300" kern="1200"/>
            <a:t>. </a:t>
          </a:r>
        </a:p>
      </dsp:txBody>
      <dsp:txXfrm>
        <a:off x="1289348" y="2071509"/>
        <a:ext cx="4617881" cy="1558249"/>
      </dsp:txXfrm>
    </dsp:sp>
    <dsp:sp modelId="{60D32855-75CF-4A42-B84E-85985E6A297B}">
      <dsp:nvSpPr>
        <dsp:cNvPr id="0" name=""/>
        <dsp:cNvSpPr/>
      </dsp:nvSpPr>
      <dsp:spPr>
        <a:xfrm>
          <a:off x="5955708" y="1301176"/>
          <a:ext cx="1075884" cy="1075884"/>
        </a:xfrm>
        <a:prstGeom prst="downArrow">
          <a:avLst>
            <a:gd name="adj1" fmla="val 55000"/>
            <a:gd name="adj2" fmla="val 45000"/>
          </a:avLst>
        </a:prstGeom>
        <a:solidFill>
          <a:schemeClr val="accent2">
            <a:tint val="40000"/>
            <a:alpha val="90000"/>
            <a:hueOff val="0"/>
            <a:satOff val="0"/>
            <a:lumOff val="0"/>
            <a:alphaOff val="0"/>
          </a:schemeClr>
        </a:solidFill>
        <a:ln w="2222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197782" y="1301176"/>
        <a:ext cx="591736" cy="80960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 name="Google Shape;69;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9787e38663_1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9787e38663_1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 name="Google Shape;76;g9787e38663_1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9787e38663_1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9787e38663_1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 name="Google Shape;76;g9787e38663_1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extLst>
      <p:ext uri="{BB962C8B-B14F-4D97-AF65-F5344CB8AC3E}">
        <p14:creationId xmlns:p14="http://schemas.microsoft.com/office/powerpoint/2010/main" val="2448334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92c0e7a8e0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 name="Google Shape;82;g92c0e7a8e0_0_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 name="Google Shape;83;g92c0e7a8e0_0_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9" name="Google Shape;8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95578416b7_0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95578416b7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g95578416b7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9a35934aa9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9a35934aa9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g9a35934aa9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9a35934aa9_0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9a35934aa9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9a35934aa9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95578416b7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95578416b7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g95578416b7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95578416b7_0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95578416b7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4" name="Google Shape;124;g95578416b7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9a35934aa9_0_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9a35934aa9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g9a35934aa9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9a35934aa9_0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9a35934aa9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g9a35934aa9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5" name="Google Shape;145;p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2" name="Google Shape;152;p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95578416b7_2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8" name="Google Shape;158;g95578416b7_2_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4" name="Google Shape;164;p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 name="Google Shape;171;p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 name="Google Shape;177;p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8" name="Google Shape;188;p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9787e38663_0_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9787e38663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g9787e38663_0_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4" name="Google Shape;204;p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0" name="Google Shape;210;p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6" name="Google Shape;216;p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2" name="Google Shape;222;p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9a35934aa9_0_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9a35934aa9_0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g9a35934aa9_0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6" name="Google Shape;236;p4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9a35934aa9_0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2" name="Google Shape;242;g9a35934aa9_0_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5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Once the program accepts you, you have until April 15</a:t>
            </a:r>
            <a:r>
              <a:rPr lang="en-US" baseline="30000"/>
              <a:t>th</a:t>
            </a:r>
            <a:r>
              <a:rPr lang="en-US"/>
              <a:t> to tell them your decision (whether you accept/will join their program, or not).</a:t>
            </a:r>
            <a:endParaRPr/>
          </a:p>
          <a:p>
            <a:pPr marL="0" lvl="0" indent="0" algn="l" rtl="0">
              <a:lnSpc>
                <a:spcPct val="100000"/>
              </a:lnSpc>
              <a:spcBef>
                <a:spcPts val="0"/>
              </a:spcBef>
              <a:spcAft>
                <a:spcPts val="0"/>
              </a:spcAft>
              <a:buSzPts val="1400"/>
              <a:buNone/>
            </a:pPr>
            <a:r>
              <a:rPr lang="en-US"/>
              <a:t>Be courteous… once you know your decision for sure, consider letting them know soon. Other people may be waitlisted. It is not required, but more like being a good citizen.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If waitlisted, they should tell you what position/number you are on the waitlist. If you’re near the top, there’s a pretty good chance you could still be accepted later (if the first round of people they accepted have declined/decided to go elsewhere). But if the others don’t get back to them until April 15</a:t>
            </a:r>
            <a:r>
              <a:rPr lang="en-US" baseline="30000"/>
              <a:t>th</a:t>
            </a:r>
            <a:r>
              <a:rPr lang="en-US"/>
              <a:t>, it may be after April 15</a:t>
            </a:r>
            <a:r>
              <a:rPr lang="en-US" baseline="30000"/>
              <a:t>th</a:t>
            </a:r>
            <a:r>
              <a:rPr lang="en-US"/>
              <a:t> that you get accepted. Which would be after you have to tell other schools of your decision if you’re accepted there. So you have to hedge your bets.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If rejected – try not to get too discouraged! So much goes into the “FIT”</a:t>
            </a:r>
            <a:endParaRPr/>
          </a:p>
          <a:p>
            <a:pPr marL="0" lvl="0" indent="0" algn="l" rtl="0">
              <a:lnSpc>
                <a:spcPct val="100000"/>
              </a:lnSpc>
              <a:spcBef>
                <a:spcPts val="0"/>
              </a:spcBef>
              <a:spcAft>
                <a:spcPts val="0"/>
              </a:spcAft>
              <a:buSzPts val="1400"/>
              <a:buNone/>
            </a:pPr>
            <a:r>
              <a:rPr lang="en-US"/>
              <a:t>Could consider doing Master’s program first, then later do PhD program</a:t>
            </a:r>
            <a:endParaRPr/>
          </a:p>
        </p:txBody>
      </p:sp>
      <p:sp>
        <p:nvSpPr>
          <p:cNvPr id="249" name="Google Shape;249;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rPr>
              <a:t>29</a:t>
            </a:fld>
            <a:endParaRPr>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95578416b7_2_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95578416b7_2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g95578416b7_2_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Graduate students have plenty of loan options once they arrive to grad school. </a:t>
            </a:r>
            <a:endParaRPr/>
          </a:p>
          <a:p>
            <a:pPr marL="0" lvl="0" indent="0" algn="l" rtl="0">
              <a:lnSpc>
                <a:spcPct val="100000"/>
              </a:lnSpc>
              <a:spcBef>
                <a:spcPts val="0"/>
              </a:spcBef>
              <a:spcAft>
                <a:spcPts val="0"/>
              </a:spcAft>
              <a:buSzPts val="1400"/>
              <a:buNone/>
            </a:pPr>
            <a:r>
              <a:rPr lang="en-US"/>
              <a:t>The first is the Direct Unsubsidized Loan. Graduate students are </a:t>
            </a:r>
            <a:r>
              <a:rPr lang="en-US" b="1"/>
              <a:t>not eligible for subsidized loans</a:t>
            </a:r>
            <a:r>
              <a:rPr lang="en-US"/>
              <a:t> in which the government pays your interest while you attend school at least ½ time. </a:t>
            </a:r>
            <a:endParaRPr/>
          </a:p>
          <a:p>
            <a:pPr marL="171450" lvl="0" indent="-171450" algn="l" rtl="0">
              <a:lnSpc>
                <a:spcPct val="100000"/>
              </a:lnSpc>
              <a:spcBef>
                <a:spcPts val="0"/>
              </a:spcBef>
              <a:spcAft>
                <a:spcPts val="0"/>
              </a:spcAft>
              <a:buClr>
                <a:schemeClr val="dk1"/>
              </a:buClr>
              <a:buSzPts val="1200"/>
              <a:buFont typeface="Arial"/>
              <a:buChar char="•"/>
            </a:pPr>
            <a:r>
              <a:rPr lang="en-US"/>
              <a:t>There is no need to show that you need financial assistance</a:t>
            </a:r>
            <a:endParaRPr/>
          </a:p>
          <a:p>
            <a:pPr marL="171450" lvl="0" indent="-171450" algn="l" rtl="0">
              <a:lnSpc>
                <a:spcPct val="100000"/>
              </a:lnSpc>
              <a:spcBef>
                <a:spcPts val="0"/>
              </a:spcBef>
              <a:spcAft>
                <a:spcPts val="0"/>
              </a:spcAft>
              <a:buClr>
                <a:schemeClr val="dk1"/>
              </a:buClr>
              <a:buSzPts val="1200"/>
              <a:buFont typeface="Arial"/>
              <a:buChar char="•"/>
            </a:pPr>
            <a:r>
              <a:rPr lang="en-US"/>
              <a:t>No need to pay until after your grace period ends (usually 6 months post-graduation), but </a:t>
            </a:r>
            <a:r>
              <a:rPr lang="en-US" u="sng"/>
              <a:t>your interest accrues throughout</a:t>
            </a:r>
            <a:r>
              <a:rPr lang="en-US"/>
              <a:t>.</a:t>
            </a:r>
            <a:endParaRPr/>
          </a:p>
          <a:p>
            <a:pPr marL="171450" lvl="0" indent="-171450" algn="l" rtl="0">
              <a:lnSpc>
                <a:spcPct val="100000"/>
              </a:lnSpc>
              <a:spcBef>
                <a:spcPts val="0"/>
              </a:spcBef>
              <a:spcAft>
                <a:spcPts val="0"/>
              </a:spcAft>
              <a:buClr>
                <a:schemeClr val="dk1"/>
              </a:buClr>
              <a:buSzPts val="1200"/>
              <a:buFont typeface="Arial"/>
              <a:buChar char="•"/>
            </a:pPr>
            <a:r>
              <a:rPr lang="en-US"/>
              <a:t>However, there are limits to how much you can borrow each year and cumulatively.</a:t>
            </a:r>
            <a:endParaRPr/>
          </a:p>
          <a:p>
            <a:pPr marL="171450" lvl="0" indent="-9525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r>
              <a:rPr lang="en-US"/>
              <a:t>The next is a Direct Plus Loan</a:t>
            </a:r>
            <a:endParaRPr/>
          </a:p>
          <a:p>
            <a:pPr marL="171450" lvl="0" indent="-171450" algn="l" rtl="0">
              <a:lnSpc>
                <a:spcPct val="100000"/>
              </a:lnSpc>
              <a:spcBef>
                <a:spcPts val="0"/>
              </a:spcBef>
              <a:spcAft>
                <a:spcPts val="0"/>
              </a:spcAft>
              <a:buClr>
                <a:schemeClr val="dk1"/>
              </a:buClr>
              <a:buSzPts val="1200"/>
              <a:buFont typeface="Arial"/>
              <a:buChar char="•"/>
            </a:pPr>
            <a:r>
              <a:rPr lang="en-US"/>
              <a:t>This loan depends on your credit score/history</a:t>
            </a:r>
            <a:endParaRPr/>
          </a:p>
          <a:p>
            <a:pPr marL="171450" lvl="0" indent="-171450" algn="l" rtl="0">
              <a:lnSpc>
                <a:spcPct val="100000"/>
              </a:lnSpc>
              <a:spcBef>
                <a:spcPts val="0"/>
              </a:spcBef>
              <a:spcAft>
                <a:spcPts val="0"/>
              </a:spcAft>
              <a:buClr>
                <a:schemeClr val="dk1"/>
              </a:buClr>
              <a:buSzPts val="1200"/>
              <a:buFont typeface="Arial"/>
              <a:buChar char="•"/>
            </a:pPr>
            <a:r>
              <a:rPr lang="en-US"/>
              <a:t>Allows a parent to cosign for the loan</a:t>
            </a:r>
            <a:endParaRPr/>
          </a:p>
          <a:p>
            <a:pPr marL="171450" lvl="0" indent="-9525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r>
              <a:rPr lang="en-US"/>
              <a:t>There are also private loans that you can seek through lending institutions, but their interest rates and repayment plans will vary. Often not the greatest choice since they usually offer higher interest rates.</a:t>
            </a:r>
            <a:endParaRPr/>
          </a:p>
          <a:p>
            <a:pPr marL="0" lvl="0" indent="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r>
              <a:rPr lang="en-US"/>
              <a:t>https://studentaid.ed.gov/sa/types/loans</a:t>
            </a:r>
            <a:endParaRPr/>
          </a:p>
        </p:txBody>
      </p:sp>
      <p:sp>
        <p:nvSpPr>
          <p:cNvPr id="271" name="Google Shape;271;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rPr>
              <a:t>31</a:t>
            </a:fld>
            <a:endParaRPr>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0"/>
              <a:t>But we can’t forget about paying back our loans! Thankfully, there are some options that are unique to psychologists. Given that some of you may be interested in joining the public health force, you are eligible for some loan forgiveness or modified repayment plans.</a:t>
            </a:r>
            <a:endParaRPr/>
          </a:p>
          <a:p>
            <a:pPr marL="0" lvl="0" indent="0" algn="l" rtl="0">
              <a:lnSpc>
                <a:spcPct val="100000"/>
              </a:lnSpc>
              <a:spcBef>
                <a:spcPts val="0"/>
              </a:spcBef>
              <a:spcAft>
                <a:spcPts val="0"/>
              </a:spcAft>
              <a:buSzPts val="1400"/>
              <a:buNone/>
            </a:pPr>
            <a:endParaRPr b="0"/>
          </a:p>
          <a:p>
            <a:pPr marL="0" lvl="0" indent="0" algn="l" rtl="0">
              <a:lnSpc>
                <a:spcPct val="100000"/>
              </a:lnSpc>
              <a:spcBef>
                <a:spcPts val="0"/>
              </a:spcBef>
              <a:spcAft>
                <a:spcPts val="0"/>
              </a:spcAft>
              <a:buSzPts val="1400"/>
              <a:buNone/>
            </a:pPr>
            <a:r>
              <a:rPr lang="en-US" b="0"/>
              <a:t>https://nhsc.hrsa.gov/downloads/loan-repayment/nhsc-LRP-application-program-guidance.pdf</a:t>
            </a:r>
            <a:endParaRPr/>
          </a:p>
        </p:txBody>
      </p:sp>
      <p:sp>
        <p:nvSpPr>
          <p:cNvPr id="279" name="Google Shape;279;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rPr>
              <a:t>32</a:t>
            </a:fld>
            <a:endParaRPr>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 am going to just point a few that are available, but it worthwhile doing a search and see if there is anything else that you think fits. The idea is to apply to as many as you can. Some applications are short and sweet and worth the effort, others may take more time but you may reap bigger awards.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While no list is exhaustive, here is a snapshot of a few scholarships that may be applicable to you.</a:t>
            </a:r>
            <a:endParaRPr/>
          </a:p>
          <a:p>
            <a:pPr marL="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Clr>
                <a:schemeClr val="dk1"/>
              </a:buClr>
              <a:buSzPts val="1200"/>
              <a:buFont typeface="Calibri"/>
              <a:buNone/>
            </a:pPr>
            <a:r>
              <a:rPr lang="en-US"/>
              <a:t>https://www.apa.org/about/awards/index</a:t>
            </a:r>
            <a:endParaRPr/>
          </a:p>
          <a:p>
            <a:pPr marL="0" lvl="0" indent="0" algn="l" rtl="0">
              <a:lnSpc>
                <a:spcPct val="100000"/>
              </a:lnSpc>
              <a:spcBef>
                <a:spcPts val="0"/>
              </a:spcBef>
              <a:spcAft>
                <a:spcPts val="0"/>
              </a:spcAft>
              <a:buSzPts val="1400"/>
              <a:buNone/>
            </a:pPr>
            <a:endParaRPr/>
          </a:p>
        </p:txBody>
      </p:sp>
      <p:sp>
        <p:nvSpPr>
          <p:cNvPr id="287" name="Google Shape;287;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rPr>
              <a:t>33</a:t>
            </a:fld>
            <a:endParaRPr>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Gates Millenium Scholars Foundation Program begins for HS seniors, but if you applied and are one of the receipients prior to entering your freshman college year, you are eligible for financial assistance during the graduate school application process and eligible for a fellowship as well.</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Veteran’s Affairs offers several grants, scholarships, and assistance for undergraduate and graduate education for Servicemembers and their famiies.</a:t>
            </a:r>
            <a:endParaRPr/>
          </a:p>
        </p:txBody>
      </p:sp>
      <p:sp>
        <p:nvSpPr>
          <p:cNvPr id="313" name="Google Shape;313;p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rPr>
              <a:t>34</a:t>
            </a:fld>
            <a:endParaRPr>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0" name="Google Shape;320;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rPr>
              <a:t>35</a:t>
            </a:fld>
            <a:endParaRPr>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639350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These are just some that are directed towards ethnic minority students who are seeking to continue their education or current graduate students who need financial support for research and travel</a:t>
            </a:r>
            <a:endParaRPr/>
          </a:p>
          <a:p>
            <a:pPr marL="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Clr>
                <a:schemeClr val="dk1"/>
              </a:buClr>
              <a:buSzPts val="1200"/>
              <a:buFont typeface="Calibri"/>
              <a:buNone/>
            </a:pPr>
            <a:r>
              <a:rPr lang="en-US"/>
              <a:t>https://www.nasponline.org/membership-and-community/awards-scholarships-and-grants/minority-scholarship-program</a:t>
            </a:r>
            <a:endParaRPr/>
          </a:p>
          <a:p>
            <a:pPr marL="0" marR="0" lvl="0" indent="0" algn="l" rtl="0">
              <a:lnSpc>
                <a:spcPct val="100000"/>
              </a:lnSpc>
              <a:spcBef>
                <a:spcPts val="0"/>
              </a:spcBef>
              <a:spcAft>
                <a:spcPts val="0"/>
              </a:spcAft>
              <a:buClr>
                <a:schemeClr val="dk1"/>
              </a:buClr>
              <a:buSzPts val="1200"/>
              <a:buFont typeface="Calibri"/>
              <a:buNone/>
            </a:pPr>
            <a:r>
              <a:rPr lang="en-US"/>
              <a:t>https://www.apa.org/about/awards/index</a:t>
            </a:r>
            <a:endParaRPr/>
          </a:p>
          <a:p>
            <a:pPr marL="0" lvl="0" indent="0" algn="l" rtl="0">
              <a:lnSpc>
                <a:spcPct val="100000"/>
              </a:lnSpc>
              <a:spcBef>
                <a:spcPts val="0"/>
              </a:spcBef>
              <a:spcAft>
                <a:spcPts val="0"/>
              </a:spcAft>
              <a:buSzPts val="1400"/>
              <a:buNone/>
            </a:pPr>
            <a:endParaRPr/>
          </a:p>
        </p:txBody>
      </p:sp>
      <p:sp>
        <p:nvSpPr>
          <p:cNvPr id="295" name="Google Shape;295;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rPr>
              <a:t>37</a:t>
            </a:fld>
            <a:endParaRPr>
              <a:solidFill>
                <a:srgbClr val="000000"/>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These are just some that are directed towards ethnic minority students who are seeking to continue their education or current graduate students who need financial support for research and travel</a:t>
            </a:r>
            <a:endParaRPr/>
          </a:p>
          <a:p>
            <a:pPr marL="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Clr>
                <a:schemeClr val="dk1"/>
              </a:buClr>
              <a:buSzPts val="1200"/>
              <a:buFont typeface="Calibri"/>
              <a:buNone/>
            </a:pPr>
            <a:r>
              <a:rPr lang="en-US"/>
              <a:t>https://www.nasponline.org/membership-and-community/awards-scholarships-and-grants/minority-scholarship-program</a:t>
            </a:r>
            <a:endParaRPr/>
          </a:p>
          <a:p>
            <a:pPr marL="0" marR="0" lvl="0" indent="0" algn="l" rtl="0">
              <a:lnSpc>
                <a:spcPct val="100000"/>
              </a:lnSpc>
              <a:spcBef>
                <a:spcPts val="0"/>
              </a:spcBef>
              <a:spcAft>
                <a:spcPts val="0"/>
              </a:spcAft>
              <a:buClr>
                <a:schemeClr val="dk1"/>
              </a:buClr>
              <a:buSzPts val="1200"/>
              <a:buFont typeface="Calibri"/>
              <a:buNone/>
            </a:pPr>
            <a:r>
              <a:rPr lang="en-US"/>
              <a:t>https://www.apa.org/about/awards/index</a:t>
            </a:r>
            <a:endParaRPr/>
          </a:p>
          <a:p>
            <a:pPr marL="0" lvl="0" indent="0" algn="l" rtl="0">
              <a:lnSpc>
                <a:spcPct val="100000"/>
              </a:lnSpc>
              <a:spcBef>
                <a:spcPts val="0"/>
              </a:spcBef>
              <a:spcAft>
                <a:spcPts val="0"/>
              </a:spcAft>
              <a:buSzPts val="1400"/>
              <a:buNone/>
            </a:pPr>
            <a:endParaRPr/>
          </a:p>
        </p:txBody>
      </p:sp>
      <p:sp>
        <p:nvSpPr>
          <p:cNvPr id="295" name="Google Shape;295;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rPr>
              <a:t>38</a:t>
            </a:fld>
            <a:endParaRPr>
              <a:solidFill>
                <a:srgbClr val="000000"/>
              </a:solidFill>
            </a:endParaRPr>
          </a:p>
        </p:txBody>
      </p:sp>
    </p:spTree>
    <p:extLst>
      <p:ext uri="{BB962C8B-B14F-4D97-AF65-F5344CB8AC3E}">
        <p14:creationId xmlns:p14="http://schemas.microsoft.com/office/powerpoint/2010/main" val="24160389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These are some scholarship opportunities for students who are interested in LGBTQ studies. These scholarships help with research and travel assistance</a:t>
            </a:r>
            <a:endParaRPr/>
          </a:p>
        </p:txBody>
      </p:sp>
      <p:sp>
        <p:nvSpPr>
          <p:cNvPr id="304" name="Google Shape;304;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rPr>
              <a:t>39</a:t>
            </a:fld>
            <a:endParaRPr>
              <a:solidFill>
                <a:srgbClr val="000000"/>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These are some scholarship opportunities for students who are interested in LGBTQ studies. These scholarships help with research and travel assistance</a:t>
            </a:r>
            <a:endParaRPr/>
          </a:p>
        </p:txBody>
      </p:sp>
      <p:sp>
        <p:nvSpPr>
          <p:cNvPr id="304" name="Google Shape;304;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rPr>
              <a:t>40</a:t>
            </a:fld>
            <a:endParaRPr>
              <a:solidFill>
                <a:srgbClr val="000000"/>
              </a:solidFill>
            </a:endParaRPr>
          </a:p>
        </p:txBody>
      </p:sp>
    </p:spTree>
    <p:extLst>
      <p:ext uri="{BB962C8B-B14F-4D97-AF65-F5344CB8AC3E}">
        <p14:creationId xmlns:p14="http://schemas.microsoft.com/office/powerpoint/2010/main" val="37436007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7" name="Google Shape;327;p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rPr>
              <a:t>41</a:t>
            </a:fld>
            <a:endParaRPr>
              <a:solidFill>
                <a:srgbClr val="000000"/>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4" name="Google Shape;334;p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rPr>
              <a:t>42</a:t>
            </a:fld>
            <a:endParaRPr>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8091" y="3085765"/>
            <a:ext cx="8240108"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990600"/>
            <a:ext cx="7989752"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2" y="2495444"/>
            <a:ext cx="7989752"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AF8DD645-B9B4-46EE-B031-35C24A448A04}" type="datetimeFigureOut">
              <a:rPr lang="en-US" smtClean="0"/>
              <a:t>9/21/20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22892169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81192" y="2228003"/>
            <a:ext cx="7989752" cy="36307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79919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52646" y="5141973"/>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36573"/>
            <a:ext cx="7989751" cy="1504844"/>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D2434F47-3A99-4701-A7D9-FE6C4D9DA92E}" type="datetimeFigureOut">
              <a:rPr lang="en-US" smtClean="0"/>
              <a:t>9/21/20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5809948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81192" y="2228002"/>
            <a:ext cx="389952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2" y="2228003"/>
            <a:ext cx="390766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9085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87219" y="2228003"/>
            <a:ext cx="3593500"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2" y="2926051"/>
            <a:ext cx="3899527"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69308" y="2228003"/>
            <a:ext cx="3601635"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2" y="2926051"/>
            <a:ext cx="3907662"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D5D575-BDA5-4AAF-81DC-5D38C213A391}" type="datetimeFigureOut">
              <a:rPr lang="en-US" smtClean="0"/>
              <a:t>9/21/20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35755904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F9C5B0-21BA-48EA-B067-5E37072B4F18}" type="datetimeFigureOut">
              <a:rPr lang="en-US" smtClean="0"/>
              <a:t>9/21/20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7787442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B959AD-49F4-478E-A013-BE606CDD1B41}" type="datetimeFigureOut">
              <a:rPr lang="en-US" smtClean="0"/>
              <a:t>9/21/20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122443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52646" y="5141973"/>
            <a:ext cx="8238707"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352" y="5262296"/>
            <a:ext cx="353662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6399" y="601200"/>
            <a:ext cx="824040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05617" y="5262295"/>
            <a:ext cx="426532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9755E8D2-BCEE-4D3D-AE6D-93BD204BAD0C}" type="datetimeFigureOut">
              <a:rPr lang="en-US" smtClean="0"/>
              <a:t>9/21/20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1129003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8093" y="599725"/>
            <a:ext cx="8238706"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BF110E-D48F-4A61-BE6D-11D38A61FE05}" type="datetimeFigureOut">
              <a:rPr lang="en-US" smtClean="0"/>
              <a:t>9/21/20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3414551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1580A0-ED6C-4884-9FFE-87471827F59A}" type="datetimeFigureOut">
              <a:rPr lang="en-US" smtClean="0"/>
              <a:t>9/21/20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0289225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0" y="599725"/>
            <a:ext cx="20573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0" y="675725"/>
            <a:ext cx="1503123"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81192" y="675725"/>
            <a:ext cx="592220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45255" y="5956136"/>
            <a:ext cx="947672" cy="365125"/>
          </a:xfrm>
        </p:spPr>
        <p:txBody>
          <a:bodyPr/>
          <a:lstStyle>
            <a:lvl1pPr>
              <a:defRPr>
                <a:solidFill>
                  <a:schemeClr val="accent1">
                    <a:lumMod val="75000"/>
                    <a:lumOff val="25000"/>
                  </a:schemeClr>
                </a:solidFill>
              </a:defRPr>
            </a:lvl1pPr>
          </a:lstStyle>
          <a:p>
            <a:fld id="{29474D98-3273-47CE-B312-A00AAFA2779F}" type="datetimeFigureOut">
              <a:rPr lang="en-US" smtClean="0"/>
              <a:t>9/21/20</a:t>
            </a:fld>
            <a:endParaRPr lang="en-US" dirty="0"/>
          </a:p>
        </p:txBody>
      </p:sp>
      <p:sp>
        <p:nvSpPr>
          <p:cNvPr id="5" name="Footer Placeholder 4"/>
          <p:cNvSpPr>
            <a:spLocks noGrp="1"/>
          </p:cNvSpPr>
          <p:nvPr>
            <p:ph type="ftr" sz="quarter" idx="11"/>
          </p:nvPr>
        </p:nvSpPr>
        <p:spPr>
          <a:xfrm>
            <a:off x="581192" y="5951810"/>
            <a:ext cx="5922209" cy="365125"/>
          </a:xfrm>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8995736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9" name="Google Shape;19;p3"/>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20" name="Google Shape;20;p3"/>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31971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687474"/>
            <a:ext cx="7989752" cy="108332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228003"/>
            <a:ext cx="7989752" cy="3630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559327" y="5956136"/>
            <a:ext cx="2133600" cy="365125"/>
          </a:xfrm>
          <a:prstGeom prst="rect">
            <a:avLst/>
          </a:prstGeom>
        </p:spPr>
        <p:txBody>
          <a:bodyPr vert="horz" lIns="91440" tIns="45720" rIns="91440" bIns="45720" rtlCol="0" anchor="ctr"/>
          <a:lstStyle>
            <a:lvl1pPr algn="r">
              <a:defRPr sz="900">
                <a:solidFill>
                  <a:schemeClr val="accent2"/>
                </a:solidFill>
              </a:defRPr>
            </a:lvl1pPr>
          </a:lstStyle>
          <a:p>
            <a:fld id="{0FE61780-2E25-4081-A2D9-4C0805256F67}" type="datetimeFigureOut">
              <a:rPr lang="en-US" smtClean="0"/>
              <a:t>9/21/20</a:t>
            </a:fld>
            <a:endParaRPr lang="en-US" dirty="0"/>
          </a:p>
        </p:txBody>
      </p:sp>
      <p:sp>
        <p:nvSpPr>
          <p:cNvPr id="5" name="Footer Placeholder 4"/>
          <p:cNvSpPr>
            <a:spLocks noGrp="1"/>
          </p:cNvSpPr>
          <p:nvPr>
            <p:ph type="ftr" sz="quarter" idx="3"/>
          </p:nvPr>
        </p:nvSpPr>
        <p:spPr>
          <a:xfrm>
            <a:off x="581192" y="5951810"/>
            <a:ext cx="4870585"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7800476" y="5956136"/>
            <a:ext cx="770468" cy="365125"/>
          </a:xfrm>
          <a:prstGeom prst="rect">
            <a:avLst/>
          </a:prstGeom>
        </p:spPr>
        <p:txBody>
          <a:bodyPr vert="horz" lIns="91440" tIns="45720" rIns="91440" bIns="45720" rtlCol="0" anchor="ctr"/>
          <a:lstStyle>
            <a:lvl1pPr algn="r">
              <a:defRPr sz="900">
                <a:solidFill>
                  <a:schemeClr val="accent2"/>
                </a:solidFill>
              </a:defRPr>
            </a:lvl1pPr>
          </a:lstStyle>
          <a:p>
            <a:pPr marL="0" lvl="0" indent="0" algn="r" rtl="0">
              <a:spcBef>
                <a:spcPts val="0"/>
              </a:spcBef>
              <a:spcAft>
                <a:spcPts val="0"/>
              </a:spcAft>
              <a:buNone/>
            </a:pPr>
            <a:fld id="{00000000-1234-1234-1234-123412341234}" type="slidenum">
              <a:rPr lang="en-US" smtClean="0"/>
              <a:t>‹#›</a:t>
            </a:fld>
            <a:endParaRPr lang="en-US"/>
          </a:p>
        </p:txBody>
      </p:sp>
      <p:sp>
        <p:nvSpPr>
          <p:cNvPr id="9" name="Rectangle 8"/>
          <p:cNvSpPr/>
          <p:nvPr/>
        </p:nvSpPr>
        <p:spPr>
          <a:xfrm>
            <a:off x="448091" y="441325"/>
            <a:ext cx="2719909"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976001" y="441325"/>
            <a:ext cx="2710800" cy="10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216601" y="441325"/>
            <a:ext cx="27108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237737465"/>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slide" Target="slide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mitch.web.unc.edu/files/2017/02/MitchGradSchoolAdvice.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myidp.sciencecareers.or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theprofessorisin.com/2011/07/25/how-to-write-an-email-to-a-potential-ph-d-advisor/"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www.profellow.com/tips/how-to-get-into-a-fully-funded-phd-program-contacting-potential-phd-advisors/" TargetMode="External"/><Relationship Id="rId4" Type="http://schemas.openxmlformats.org/officeDocument/2006/relationships/hyperlink" Target="https://www.psychologytoday.com/us/blog/grad-school-guru/201410/emailing-future-phd-advisors"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r4ds.had.co.nz/" TargetMode="External"/><Relationship Id="rId5" Type="http://schemas.openxmlformats.org/officeDocument/2006/relationships/hyperlink" Target="https://bookdown.org/ndphillips/YaRrr/" TargetMode="External"/><Relationship Id="rId4" Type="http://schemas.openxmlformats.org/officeDocument/2006/relationships/hyperlink" Target="https://www.codecademy.com/learn/learn-r"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gre.org" TargetMode="External"/><Relationship Id="rId7" Type="http://schemas.openxmlformats.org/officeDocument/2006/relationships/hyperlink" Target="https://ereg.ets.org/ereg/public/testPrep/viewtestPreparation?_p=GRI"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www.amazon.com/GRE-Complete-2021-Practice-Strategies/dp/1506262465/ref=as_li_ss_tl?dchild=1&amp;keywords=9781506262468&amp;qid=1590685373&amp;sr=8-1&amp;linkCode=sl1&amp;tag=kaptest-more-online2-20&amp;linkId=49d20d525f17a48499d3a952ea7d42f6&amp;language=en_US" TargetMode="External"/><Relationship Id="rId5" Type="http://schemas.openxmlformats.org/officeDocument/2006/relationships/hyperlink" Target="https://www.ets.org/gre/revised_general/prepare" TargetMode="External"/><Relationship Id="rId4" Type="http://schemas.openxmlformats.org/officeDocument/2006/relationships/hyperlink" Target="https://www.ets.org/gre/revised_general/about/fees/reduction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ucas.com/sites/default/files/ucas-personal-statement-worksheet.pdf"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www.odu.edu/content/dam/odu/col-dept/sci/docs/personal-statement-tips.pdf" TargetMode="External"/><Relationship Id="rId4" Type="http://schemas.openxmlformats.org/officeDocument/2006/relationships/hyperlink" Target="https://www.amherst.edu/system/files/media/Writing%2520your%2520personal%2520statement%2520Redesign%25202015.pdf"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studentaid.ed.gov/sa/types/loans" TargetMode="External"/><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hyperlink" Target="https://mastersinpsychologyguide.com/articles/financial-assistance/"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slide" Target="slide40.xml"/><Relationship Id="rId5" Type="http://schemas.openxmlformats.org/officeDocument/2006/relationships/slide" Target="slide39.xml"/><Relationship Id="rId4" Type="http://schemas.openxmlformats.org/officeDocument/2006/relationships/slide" Target="slide3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hyperlink" Target="https://studentaid.ed.gov/sa/sites/default/files/graduate-professional-funding-info.pdf" TargetMode="External"/><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0"/>
        <p:cNvGrpSpPr/>
        <p:nvPr/>
      </p:nvGrpSpPr>
      <p:grpSpPr>
        <a:xfrm>
          <a:off x="0" y="0"/>
          <a:ext cx="0" cy="0"/>
          <a:chOff x="0" y="0"/>
          <a:chExt cx="0" cy="0"/>
        </a:xfrm>
      </p:grpSpPr>
      <p:sp>
        <p:nvSpPr>
          <p:cNvPr id="77" name="Rectangle 76">
            <a:extLst>
              <a:ext uri="{FF2B5EF4-FFF2-40B4-BE49-F238E27FC236}">
                <a16:creationId xmlns:a16="http://schemas.microsoft.com/office/drawing/2014/main" id="{328C565D-A991-4381-AC37-76A58A4A1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Google Shape;71;p15"/>
          <p:cNvSpPr txBox="1">
            <a:spLocks noGrp="1"/>
          </p:cNvSpPr>
          <p:nvPr>
            <p:ph type="ctrTitle"/>
          </p:nvPr>
        </p:nvSpPr>
        <p:spPr>
          <a:xfrm>
            <a:off x="3337470" y="1507414"/>
            <a:ext cx="5471630" cy="3703320"/>
          </a:xfrm>
          <a:prstGeom prst="rect">
            <a:avLst/>
          </a:prstGeom>
        </p:spPr>
        <p:txBody>
          <a:bodyPr spcFirstLastPara="1" lIns="91425" tIns="45700" rIns="91425" bIns="45700" anchor="ctr" anchorCtr="0">
            <a:normAutofit/>
          </a:bodyPr>
          <a:lstStyle/>
          <a:p>
            <a:pPr marL="0" lvl="0" indent="0" rtl="0">
              <a:spcBef>
                <a:spcPts val="0"/>
              </a:spcBef>
              <a:spcAft>
                <a:spcPts val="0"/>
              </a:spcAft>
              <a:buClr>
                <a:srgbClr val="262626"/>
              </a:buClr>
              <a:buSzPts val="8000"/>
              <a:buFont typeface="Calibri"/>
              <a:buNone/>
            </a:pPr>
            <a:r>
              <a:rPr lang="en-US" sz="4200" dirty="0"/>
              <a:t>Graduate School in Psychology</a:t>
            </a:r>
          </a:p>
        </p:txBody>
      </p:sp>
      <p:sp>
        <p:nvSpPr>
          <p:cNvPr id="72" name="Google Shape;72;p15"/>
          <p:cNvSpPr txBox="1">
            <a:spLocks noGrp="1"/>
          </p:cNvSpPr>
          <p:nvPr>
            <p:ph type="subTitle" idx="1"/>
          </p:nvPr>
        </p:nvSpPr>
        <p:spPr>
          <a:xfrm>
            <a:off x="333256" y="1507414"/>
            <a:ext cx="2498086" cy="3703320"/>
          </a:xfrm>
          <a:prstGeom prst="rect">
            <a:avLst/>
          </a:prstGeom>
          <a:ln w="57150">
            <a:noFill/>
          </a:ln>
        </p:spPr>
        <p:txBody>
          <a:bodyPr spcFirstLastPara="1" lIns="91425" tIns="91425" rIns="91425" bIns="91425" anchor="ctr" anchorCtr="0">
            <a:normAutofit/>
          </a:bodyPr>
          <a:lstStyle/>
          <a:p>
            <a:pPr marL="0" lvl="0" indent="0" algn="r" rtl="0">
              <a:spcBef>
                <a:spcPts val="0"/>
              </a:spcBef>
              <a:buSzPts val="2800"/>
              <a:buNone/>
            </a:pPr>
            <a:r>
              <a:rPr lang="en-US" sz="1700"/>
              <a:t>Template slides for teaching undergraduates</a:t>
            </a:r>
          </a:p>
        </p:txBody>
      </p:sp>
      <p:sp>
        <p:nvSpPr>
          <p:cNvPr id="79" name="Rectangle 78">
            <a:extLst>
              <a:ext uri="{FF2B5EF4-FFF2-40B4-BE49-F238E27FC236}">
                <a16:creationId xmlns:a16="http://schemas.microsoft.com/office/drawing/2014/main" id="{B7180431-F4DE-415D-BCBB-9316423C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3642"/>
            <a:ext cx="8474200" cy="51270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81" name="Rectangle 80">
            <a:extLst>
              <a:ext uri="{FF2B5EF4-FFF2-40B4-BE49-F238E27FC236}">
                <a16:creationId xmlns:a16="http://schemas.microsoft.com/office/drawing/2014/main" id="{EEABD997-5EF9-4E9B-AFBB-F6DFAAF3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1193883" y="3337052"/>
            <a:ext cx="3703320" cy="4404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83" name="Rectangle 82">
            <a:extLst>
              <a:ext uri="{FF2B5EF4-FFF2-40B4-BE49-F238E27FC236}">
                <a16:creationId xmlns:a16="http://schemas.microsoft.com/office/drawing/2014/main" id="{E9AB5EE6-A047-4B18-B998-D46DF3C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5878019"/>
            <a:ext cx="8474200" cy="51270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chemeClr val="accent1"/>
                </a:solidFill>
              </a:rPr>
              <a:t>faculty: How to use this material</a:t>
            </a:r>
            <a:endParaRPr dirty="0">
              <a:solidFill>
                <a:schemeClr val="accent1"/>
              </a:solidFill>
            </a:endParaRPr>
          </a:p>
        </p:txBody>
      </p:sp>
      <p:sp>
        <p:nvSpPr>
          <p:cNvPr id="79" name="Google Shape;79;p16"/>
          <p:cNvSpPr txBox="1">
            <a:spLocks noGrp="1"/>
          </p:cNvSpPr>
          <p:nvPr>
            <p:ph type="body" idx="1"/>
          </p:nvPr>
        </p:nvSpPr>
        <p:spPr>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US" dirty="0"/>
              <a:t>Consider hosting a workshop at your home institution about graduate programs in Psychology. </a:t>
            </a:r>
          </a:p>
          <a:p>
            <a:pPr lvl="1" indent="-342900">
              <a:spcBef>
                <a:spcPts val="0"/>
              </a:spcBef>
              <a:buSzPts val="1800"/>
              <a:buChar char="●"/>
            </a:pPr>
            <a:r>
              <a:rPr lang="en-US" dirty="0"/>
              <a:t>Many undergraduate students, especially first-generation students, are unaware of the various careers in psychology one can pursue with an advanced degrees.</a:t>
            </a:r>
          </a:p>
          <a:p>
            <a:pPr lvl="1" indent="-342900">
              <a:spcBef>
                <a:spcPts val="0"/>
              </a:spcBef>
              <a:buSzPts val="1800"/>
              <a:buChar char="●"/>
            </a:pPr>
            <a:r>
              <a:rPr lang="en-US" dirty="0"/>
              <a:t>Students are also generally unaware of the different types of graduate programs and degrees.</a:t>
            </a:r>
          </a:p>
          <a:p>
            <a:pPr lvl="1" indent="-342900">
              <a:spcBef>
                <a:spcPts val="0"/>
              </a:spcBef>
              <a:buSzPts val="1800"/>
              <a:buChar char="●"/>
            </a:pPr>
            <a:r>
              <a:rPr lang="en-US" dirty="0"/>
              <a:t>Finally, many do not know that some programs, like Ph.D. granting programs, are generally fully-funded.</a:t>
            </a:r>
          </a:p>
          <a:p>
            <a:pPr lvl="1"/>
            <a:r>
              <a:rPr lang="en-US" dirty="0"/>
              <a:t>This is a platform to recruit more students to personality psychology!</a:t>
            </a:r>
            <a:br>
              <a:rPr lang="en-US" dirty="0"/>
            </a:br>
            <a:endParaRPr lang="en-US" dirty="0"/>
          </a:p>
          <a:p>
            <a:r>
              <a:rPr lang="en-US" dirty="0"/>
              <a:t>Alternatively, post these slides to your course website. </a:t>
            </a:r>
          </a:p>
          <a:p>
            <a:pPr lvl="1"/>
            <a:r>
              <a:rPr lang="en-US" dirty="0"/>
              <a:t>Interested students can view at their leisure.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chemeClr val="accent1"/>
                </a:solidFill>
              </a:rPr>
              <a:t>Students: How to use this material</a:t>
            </a:r>
            <a:endParaRPr dirty="0">
              <a:solidFill>
                <a:schemeClr val="accent1"/>
              </a:solidFill>
            </a:endParaRPr>
          </a:p>
        </p:txBody>
      </p:sp>
      <p:sp>
        <p:nvSpPr>
          <p:cNvPr id="79" name="Google Shape;79;p16"/>
          <p:cNvSpPr txBox="1">
            <a:spLocks noGrp="1"/>
          </p:cNvSpPr>
          <p:nvPr>
            <p:ph type="body" idx="1"/>
          </p:nvPr>
        </p:nvSpPr>
        <p:spPr>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US" dirty="0"/>
              <a:t>The resources we provide here are focused on graduate school in Psychology within the United States.</a:t>
            </a:r>
            <a:endParaRPr dirty="0"/>
          </a:p>
          <a:p>
            <a:pPr marL="457200" lvl="0" indent="-342900" algn="l" rtl="0">
              <a:spcBef>
                <a:spcPts val="0"/>
              </a:spcBef>
              <a:spcAft>
                <a:spcPts val="0"/>
              </a:spcAft>
              <a:buSzPts val="1800"/>
              <a:buChar char="●"/>
            </a:pPr>
            <a:r>
              <a:rPr lang="en-US" dirty="0"/>
              <a:t>Some information may be applicable to your situation depending on the country you wish to pursue graduate studies in.</a:t>
            </a:r>
            <a:endParaRPr dirty="0"/>
          </a:p>
          <a:p>
            <a:pPr marL="914400" lvl="1" indent="-317500" algn="l" rtl="0">
              <a:spcBef>
                <a:spcPts val="0"/>
              </a:spcBef>
              <a:spcAft>
                <a:spcPts val="0"/>
              </a:spcAft>
              <a:buSzPts val="1400"/>
              <a:buChar char="○"/>
            </a:pPr>
            <a:r>
              <a:rPr lang="en-US" dirty="0"/>
              <a:t>e.g., programs in Canada may be more like those in the U.S. than to programs in Europe.</a:t>
            </a:r>
            <a:endParaRPr dirty="0"/>
          </a:p>
          <a:p>
            <a:pPr marL="457200" lvl="0" indent="-342900" algn="l" rtl="0">
              <a:spcBef>
                <a:spcPts val="0"/>
              </a:spcBef>
              <a:spcAft>
                <a:spcPts val="0"/>
              </a:spcAft>
              <a:buSzPts val="1800"/>
              <a:buChar char="●"/>
            </a:pPr>
            <a:r>
              <a:rPr lang="en-US" dirty="0"/>
              <a:t>Use this material as a set of guidelines, rather than a set of hard and fast rules.</a:t>
            </a:r>
            <a:endParaRPr dirty="0"/>
          </a:p>
          <a:p>
            <a:pPr marL="457200" lvl="0" indent="-342900" algn="l" rtl="0">
              <a:spcBef>
                <a:spcPts val="0"/>
              </a:spcBef>
              <a:spcAft>
                <a:spcPts val="0"/>
              </a:spcAft>
              <a:buSzPts val="1800"/>
              <a:buChar char="●"/>
            </a:pPr>
            <a:r>
              <a:rPr lang="en-US" dirty="0"/>
              <a:t>It’s important to factor in your specific circumstances, identities, and goals when deciding on if and how to pursue graduate studies.</a:t>
            </a:r>
            <a:endParaRPr dirty="0"/>
          </a:p>
          <a:p>
            <a:pPr marL="457200" lvl="0" indent="-342900" algn="l" rtl="0">
              <a:spcBef>
                <a:spcPts val="0"/>
              </a:spcBef>
              <a:spcAft>
                <a:spcPts val="0"/>
              </a:spcAft>
              <a:buSzPts val="1800"/>
              <a:buChar char="●"/>
            </a:pPr>
            <a:r>
              <a:rPr lang="en-US" dirty="0"/>
              <a:t>We hope you can use these resources in conversation with your peers, professors, and other mentors!</a:t>
            </a:r>
            <a:endParaRPr dirty="0"/>
          </a:p>
        </p:txBody>
      </p:sp>
    </p:spTree>
    <p:extLst>
      <p:ext uri="{BB962C8B-B14F-4D97-AF65-F5344CB8AC3E}">
        <p14:creationId xmlns:p14="http://schemas.microsoft.com/office/powerpoint/2010/main" val="1348298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solidFill>
                  <a:schemeClr val="accent1"/>
                </a:solidFill>
              </a:rPr>
              <a:t>I Want to Learn More About…	</a:t>
            </a:r>
            <a:endParaRPr dirty="0">
              <a:solidFill>
                <a:schemeClr val="accent1"/>
              </a:solidFill>
            </a:endParaRPr>
          </a:p>
        </p:txBody>
      </p:sp>
      <p:sp>
        <p:nvSpPr>
          <p:cNvPr id="86" name="Google Shape;86;p17"/>
          <p:cNvSpPr txBox="1">
            <a:spLocks noGrp="1"/>
          </p:cNvSpPr>
          <p:nvPr>
            <p:ph type="body" idx="1"/>
          </p:nvPr>
        </p:nvSpPr>
        <p:spPr>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US" u="sng" dirty="0">
                <a:solidFill>
                  <a:schemeClr val="hlink"/>
                </a:solidFill>
              </a:rPr>
              <a:t>Why I should consider graduate school</a:t>
            </a:r>
            <a:endParaRPr dirty="0"/>
          </a:p>
          <a:p>
            <a:pPr marL="0" lvl="0" indent="0" algn="l" rtl="0">
              <a:lnSpc>
                <a:spcPct val="115000"/>
              </a:lnSpc>
              <a:spcBef>
                <a:spcPts val="1600"/>
              </a:spcBef>
              <a:spcAft>
                <a:spcPts val="0"/>
              </a:spcAft>
              <a:buSzPts val="1800"/>
              <a:buNone/>
            </a:pPr>
            <a:endParaRPr dirty="0"/>
          </a:p>
          <a:p>
            <a:pPr marL="0" lvl="0" indent="0" algn="l" rtl="0">
              <a:lnSpc>
                <a:spcPct val="115000"/>
              </a:lnSpc>
              <a:spcBef>
                <a:spcPts val="1600"/>
              </a:spcBef>
              <a:spcAft>
                <a:spcPts val="0"/>
              </a:spcAft>
              <a:buSzPts val="1800"/>
              <a:buNone/>
            </a:pPr>
            <a:r>
              <a:rPr lang="en-US" u="sng" dirty="0">
                <a:solidFill>
                  <a:schemeClr val="hlink"/>
                </a:solidFill>
                <a:hlinkClick r:id="rId3" action="ppaction://hlinksldjump"/>
              </a:rPr>
              <a:t>How to apply to graduate school</a:t>
            </a:r>
            <a:endParaRPr dirty="0"/>
          </a:p>
          <a:p>
            <a:pPr marL="0" lvl="0" indent="0" algn="l" rtl="0">
              <a:lnSpc>
                <a:spcPct val="115000"/>
              </a:lnSpc>
              <a:spcBef>
                <a:spcPts val="1600"/>
              </a:spcBef>
              <a:spcAft>
                <a:spcPts val="0"/>
              </a:spcAft>
              <a:buSzPts val="1800"/>
              <a:buNone/>
            </a:pPr>
            <a:endParaRPr dirty="0"/>
          </a:p>
          <a:p>
            <a:pPr marL="0" lvl="0" indent="0" algn="l" rtl="0">
              <a:lnSpc>
                <a:spcPct val="115000"/>
              </a:lnSpc>
              <a:spcBef>
                <a:spcPts val="1600"/>
              </a:spcBef>
              <a:spcAft>
                <a:spcPts val="1600"/>
              </a:spcAft>
              <a:buSzPts val="1800"/>
              <a:buNone/>
            </a:pPr>
            <a:r>
              <a:rPr lang="en-US" u="sng" dirty="0">
                <a:solidFill>
                  <a:schemeClr val="hlink"/>
                </a:solidFill>
                <a:hlinkClick r:id="rId4" action="ppaction://hlinksldjump"/>
              </a:rPr>
              <a:t>Financing my graduate education</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1035087" y="4240772"/>
            <a:ext cx="7124700" cy="1143000"/>
          </a:xfrm>
          <a:prstGeom prst="rect">
            <a:avLst/>
          </a:prstGeom>
          <a:noFill/>
          <a:ln>
            <a:noFill/>
          </a:ln>
        </p:spPr>
        <p:txBody>
          <a:bodyPr spcFirstLastPara="1" wrap="square" lIns="91425" tIns="45700" rIns="91425" bIns="45700" anchor="b" anchorCtr="0">
            <a:noAutofit/>
          </a:bodyPr>
          <a:lstStyle/>
          <a:p>
            <a:pPr marL="0" lvl="0" indent="0" algn="ctr" rtl="0">
              <a:lnSpc>
                <a:spcPct val="85000"/>
              </a:lnSpc>
              <a:spcBef>
                <a:spcPts val="0"/>
              </a:spcBef>
              <a:spcAft>
                <a:spcPts val="0"/>
              </a:spcAft>
              <a:buClr>
                <a:srgbClr val="3F3F3F"/>
              </a:buClr>
              <a:buSzPts val="4800"/>
              <a:buFont typeface="Calibri"/>
              <a:buNone/>
            </a:pPr>
            <a:r>
              <a:rPr lang="en-US" sz="4800" dirty="0">
                <a:solidFill>
                  <a:schemeClr val="accent1"/>
                </a:solidFill>
              </a:rPr>
              <a:t>Why go to graduate school?</a:t>
            </a:r>
            <a:br>
              <a:rPr lang="en-US" sz="4800" dirty="0">
                <a:solidFill>
                  <a:schemeClr val="accent1"/>
                </a:solidFill>
              </a:rPr>
            </a:br>
            <a:br>
              <a:rPr lang="en-US" sz="4800" dirty="0">
                <a:solidFill>
                  <a:schemeClr val="accent1"/>
                </a:solidFill>
              </a:rPr>
            </a:br>
            <a:endParaRPr sz="5400" dirty="0">
              <a:solidFill>
                <a:schemeClr val="accent1"/>
              </a:solidFill>
            </a:endParaRPr>
          </a:p>
        </p:txBody>
      </p:sp>
      <p:sp>
        <p:nvSpPr>
          <p:cNvPr id="92" name="Google Shape;92;p18"/>
          <p:cNvSpPr txBox="1"/>
          <p:nvPr/>
        </p:nvSpPr>
        <p:spPr>
          <a:xfrm>
            <a:off x="4976700" y="6431425"/>
            <a:ext cx="4167300" cy="3444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7"/>
        <p:cNvGrpSpPr/>
        <p:nvPr/>
      </p:nvGrpSpPr>
      <p:grpSpPr>
        <a:xfrm>
          <a:off x="0" y="0"/>
          <a:ext cx="0" cy="0"/>
          <a:chOff x="0" y="0"/>
          <a:chExt cx="0" cy="0"/>
        </a:xfrm>
      </p:grpSpPr>
      <p:sp useBgFill="1">
        <p:nvSpPr>
          <p:cNvPr id="104" name="Rectangle 103">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935" y="485678"/>
            <a:ext cx="3131058"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Google Shape;98;p19"/>
          <p:cNvSpPr txBox="1">
            <a:spLocks noGrp="1"/>
          </p:cNvSpPr>
          <p:nvPr>
            <p:ph type="title"/>
          </p:nvPr>
        </p:nvSpPr>
        <p:spPr>
          <a:xfrm>
            <a:off x="719367" y="1113764"/>
            <a:ext cx="2452312" cy="4624327"/>
          </a:xfrm>
          <a:prstGeom prst="rect">
            <a:avLst/>
          </a:prstGeom>
        </p:spPr>
        <p:txBody>
          <a:bodyPr spcFirstLastPara="1" lIns="91425" tIns="45700" rIns="91425" bIns="45700" anchor="ctr" anchorCtr="0">
            <a:normAutofit/>
          </a:bodyPr>
          <a:lstStyle/>
          <a:p>
            <a:pPr marL="0" lvl="0" indent="0" rtl="0">
              <a:spcBef>
                <a:spcPts val="0"/>
              </a:spcBef>
              <a:spcAft>
                <a:spcPts val="0"/>
              </a:spcAft>
              <a:buNone/>
            </a:pPr>
            <a:r>
              <a:rPr lang="en-US" sz="2400">
                <a:solidFill>
                  <a:srgbClr val="FFFFFF"/>
                </a:solidFill>
              </a:rPr>
              <a:t>What Can I Do With a Background in Personality Science?</a:t>
            </a:r>
          </a:p>
        </p:txBody>
      </p:sp>
      <p:sp>
        <p:nvSpPr>
          <p:cNvPr id="99" name="Google Shape;99;p19"/>
          <p:cNvSpPr txBox="1">
            <a:spLocks noGrp="1"/>
          </p:cNvSpPr>
          <p:nvPr>
            <p:ph idx="1"/>
          </p:nvPr>
        </p:nvSpPr>
        <p:spPr>
          <a:xfrm>
            <a:off x="3866928" y="1113764"/>
            <a:ext cx="4581135" cy="4624327"/>
          </a:xfrm>
          <a:prstGeom prst="rect">
            <a:avLst/>
          </a:prstGeom>
        </p:spPr>
        <p:txBody>
          <a:bodyPr spcFirstLastPara="1" lIns="0" tIns="45700" rIns="0" bIns="45700" anchor="ctr" anchorCtr="0">
            <a:normAutofit/>
          </a:bodyPr>
          <a:lstStyle/>
          <a:p>
            <a:pPr marL="0" lvl="0" indent="0" rtl="0">
              <a:spcBef>
                <a:spcPts val="1200"/>
              </a:spcBef>
              <a:spcAft>
                <a:spcPts val="0"/>
              </a:spcAft>
              <a:buNone/>
            </a:pPr>
            <a:r>
              <a:rPr lang="en-US" dirty="0"/>
              <a:t>Personality psychologists can be found in many places. You can find us...</a:t>
            </a:r>
            <a:endParaRPr lang="en-US"/>
          </a:p>
          <a:p>
            <a:pPr marL="457200" lvl="0" indent="-381000" rtl="0">
              <a:spcBef>
                <a:spcPts val="1200"/>
              </a:spcBef>
              <a:spcAft>
                <a:spcPts val="0"/>
              </a:spcAft>
              <a:buSzPts val="2400"/>
              <a:buChar char="•"/>
            </a:pPr>
            <a:r>
              <a:rPr lang="en-US" dirty="0"/>
              <a:t>Treating patients with personality disorders.</a:t>
            </a:r>
            <a:endParaRPr lang="en-US"/>
          </a:p>
          <a:p>
            <a:pPr marL="457200" lvl="0" indent="-381000" rtl="0">
              <a:spcBef>
                <a:spcPts val="0"/>
              </a:spcBef>
              <a:spcAft>
                <a:spcPts val="0"/>
              </a:spcAft>
              <a:buSzPts val="2400"/>
              <a:buChar char="•"/>
            </a:pPr>
            <a:r>
              <a:rPr lang="en-US" dirty="0"/>
              <a:t>Developing tests to help high school students identify potential careers.</a:t>
            </a:r>
            <a:endParaRPr lang="en-US"/>
          </a:p>
          <a:p>
            <a:pPr marL="457200" lvl="0" indent="-381000" rtl="0">
              <a:spcBef>
                <a:spcPts val="0"/>
              </a:spcBef>
              <a:spcAft>
                <a:spcPts val="0"/>
              </a:spcAft>
              <a:buSzPts val="2400"/>
              <a:buChar char="•"/>
            </a:pPr>
            <a:r>
              <a:rPr lang="en-US" dirty="0"/>
              <a:t>Analyzing data for the US government and the private sector.</a:t>
            </a:r>
            <a:endParaRPr lang="en-US"/>
          </a:p>
          <a:p>
            <a:pPr marL="457200" lvl="0" indent="-381000" rtl="0">
              <a:spcBef>
                <a:spcPts val="0"/>
              </a:spcBef>
              <a:spcAft>
                <a:spcPts val="0"/>
              </a:spcAft>
              <a:buSzPts val="2400"/>
              <a:buChar char="•"/>
            </a:pPr>
            <a:r>
              <a:rPr lang="en-US" dirty="0"/>
              <a:t>Improving people’s experiences with social media.</a:t>
            </a:r>
            <a:endParaRPr lang="en-US"/>
          </a:p>
          <a:p>
            <a:pPr marL="457200" lvl="0" indent="-381000" rtl="0">
              <a:spcBef>
                <a:spcPts val="0"/>
              </a:spcBef>
              <a:spcAft>
                <a:spcPts val="0"/>
              </a:spcAft>
              <a:buSzPts val="2400"/>
              <a:buChar char="•"/>
            </a:pPr>
            <a:r>
              <a:rPr lang="en-US" dirty="0"/>
              <a:t>Teaching undergraduate and graduate students.</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04"/>
        <p:cNvGrpSpPr/>
        <p:nvPr/>
      </p:nvGrpSpPr>
      <p:grpSpPr>
        <a:xfrm>
          <a:off x="0" y="0"/>
          <a:ext cx="0" cy="0"/>
          <a:chOff x="0" y="0"/>
          <a:chExt cx="0" cy="0"/>
        </a:xfrm>
      </p:grpSpPr>
      <p:sp>
        <p:nvSpPr>
          <p:cNvPr id="111" name="Rectangle 110">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Google Shape;105;p20"/>
          <p:cNvSpPr txBox="1">
            <a:spLocks noGrp="1"/>
          </p:cNvSpPr>
          <p:nvPr>
            <p:ph type="title"/>
          </p:nvPr>
        </p:nvSpPr>
        <p:spPr>
          <a:xfrm>
            <a:off x="559671" y="1073231"/>
            <a:ext cx="2290568" cy="4711539"/>
          </a:xfrm>
          <a:prstGeom prst="rect">
            <a:avLst/>
          </a:prstGeom>
        </p:spPr>
        <p:txBody>
          <a:bodyPr spcFirstLastPara="1" lIns="91425" tIns="45700" rIns="91425" bIns="45700" anchor="ctr" anchorCtr="0">
            <a:normAutofit/>
          </a:bodyPr>
          <a:lstStyle/>
          <a:p>
            <a:pPr marL="0" lvl="0" indent="0" rtl="0">
              <a:spcBef>
                <a:spcPts val="0"/>
              </a:spcBef>
              <a:spcAft>
                <a:spcPts val="0"/>
              </a:spcAft>
              <a:buNone/>
            </a:pPr>
            <a:r>
              <a:rPr lang="en-US">
                <a:solidFill>
                  <a:schemeClr val="accent1"/>
                </a:solidFill>
              </a:rPr>
              <a:t>Why go to graduate school?</a:t>
            </a:r>
          </a:p>
        </p:txBody>
      </p:sp>
      <p:sp>
        <p:nvSpPr>
          <p:cNvPr id="113" name="Rectangle 112">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5" name="Rectangle 114">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17" name="Rectangle 116">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9" name="Rectangle 118">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5138" y="723898"/>
            <a:ext cx="5623962"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6" name="Google Shape;106;p20"/>
          <p:cNvSpPr txBox="1">
            <a:spLocks noGrp="1"/>
          </p:cNvSpPr>
          <p:nvPr>
            <p:ph idx="1"/>
          </p:nvPr>
        </p:nvSpPr>
        <p:spPr>
          <a:xfrm>
            <a:off x="3526971" y="1073231"/>
            <a:ext cx="4949687" cy="4711539"/>
          </a:xfrm>
          <a:prstGeom prst="rect">
            <a:avLst/>
          </a:prstGeom>
        </p:spPr>
        <p:txBody>
          <a:bodyPr spcFirstLastPara="1" lIns="0" tIns="45700" rIns="0" bIns="45700" anchorCtr="0">
            <a:normAutofit/>
          </a:bodyPr>
          <a:lstStyle/>
          <a:p>
            <a:pPr marL="457200" lvl="0" indent="-381000" rtl="0">
              <a:spcBef>
                <a:spcPts val="1200"/>
              </a:spcBef>
              <a:spcAft>
                <a:spcPts val="0"/>
              </a:spcAft>
              <a:buSzPts val="2400"/>
              <a:buChar char="•"/>
            </a:pPr>
            <a:r>
              <a:rPr lang="en-US" sz="1700">
                <a:solidFill>
                  <a:srgbClr val="FFFFFF"/>
                </a:solidFill>
              </a:rPr>
              <a:t>Training in specific skills</a:t>
            </a:r>
          </a:p>
          <a:p>
            <a:pPr marL="914400" lvl="1" indent="-355600" rtl="0">
              <a:spcBef>
                <a:spcPts val="0"/>
              </a:spcBef>
              <a:spcAft>
                <a:spcPts val="0"/>
              </a:spcAft>
              <a:buSzPts val="2000"/>
              <a:buChar char="○"/>
            </a:pPr>
            <a:r>
              <a:rPr lang="en-US" sz="1700">
                <a:solidFill>
                  <a:srgbClr val="FFFFFF"/>
                </a:solidFill>
              </a:rPr>
              <a:t>Therapy</a:t>
            </a:r>
          </a:p>
          <a:p>
            <a:pPr marL="914400" lvl="1" indent="-355600" rtl="0">
              <a:spcBef>
                <a:spcPts val="0"/>
              </a:spcBef>
              <a:spcAft>
                <a:spcPts val="0"/>
              </a:spcAft>
              <a:buSzPts val="2000"/>
              <a:buChar char="○"/>
            </a:pPr>
            <a:r>
              <a:rPr lang="en-US" sz="1700">
                <a:solidFill>
                  <a:srgbClr val="FFFFFF"/>
                </a:solidFill>
              </a:rPr>
              <a:t>Research design, data analysis</a:t>
            </a:r>
          </a:p>
          <a:p>
            <a:pPr marL="914400" lvl="1" indent="-355600" rtl="0">
              <a:spcBef>
                <a:spcPts val="0"/>
              </a:spcBef>
              <a:spcAft>
                <a:spcPts val="0"/>
              </a:spcAft>
              <a:buSzPts val="2000"/>
              <a:buChar char="○"/>
            </a:pPr>
            <a:r>
              <a:rPr lang="en-US" sz="1700">
                <a:solidFill>
                  <a:srgbClr val="FFFFFF"/>
                </a:solidFill>
              </a:rPr>
              <a:t>Teaching</a:t>
            </a:r>
            <a:br>
              <a:rPr lang="en-US" sz="1700">
                <a:solidFill>
                  <a:srgbClr val="FFFFFF"/>
                </a:solidFill>
              </a:rPr>
            </a:br>
            <a:endParaRPr lang="en-US" sz="1700">
              <a:solidFill>
                <a:srgbClr val="FFFFFF"/>
              </a:solidFill>
            </a:endParaRPr>
          </a:p>
          <a:p>
            <a:pPr marL="457200" lvl="0" indent="-381000" rtl="0">
              <a:spcBef>
                <a:spcPts val="0"/>
              </a:spcBef>
              <a:spcAft>
                <a:spcPts val="0"/>
              </a:spcAft>
              <a:buSzPts val="2400"/>
              <a:buChar char="•"/>
            </a:pPr>
            <a:r>
              <a:rPr lang="en-US" sz="1700">
                <a:solidFill>
                  <a:srgbClr val="FFFFFF"/>
                </a:solidFill>
              </a:rPr>
              <a:t>Preparation for licensing exams</a:t>
            </a:r>
          </a:p>
          <a:p>
            <a:pPr marL="914400" lvl="1" indent="-355600" rtl="0">
              <a:spcBef>
                <a:spcPts val="0"/>
              </a:spcBef>
              <a:spcAft>
                <a:spcPts val="0"/>
              </a:spcAft>
              <a:buSzPts val="2000"/>
              <a:buChar char="○"/>
            </a:pPr>
            <a:r>
              <a:rPr lang="en-US" sz="1700">
                <a:solidFill>
                  <a:srgbClr val="FFFFFF"/>
                </a:solidFill>
              </a:rPr>
              <a:t>Necessary for clinical work</a:t>
            </a:r>
            <a:br>
              <a:rPr lang="en-US" sz="1700">
                <a:solidFill>
                  <a:srgbClr val="FFFFFF"/>
                </a:solidFill>
              </a:rPr>
            </a:br>
            <a:endParaRPr lang="en-US" sz="1700">
              <a:solidFill>
                <a:srgbClr val="FFFFFF"/>
              </a:solidFill>
            </a:endParaRPr>
          </a:p>
          <a:p>
            <a:pPr marL="457200" lvl="0" indent="-381000" rtl="0">
              <a:spcBef>
                <a:spcPts val="0"/>
              </a:spcBef>
              <a:spcAft>
                <a:spcPts val="0"/>
              </a:spcAft>
              <a:buSzPts val="2400"/>
              <a:buChar char="•"/>
            </a:pPr>
            <a:r>
              <a:rPr lang="en-US" sz="1700">
                <a:solidFill>
                  <a:srgbClr val="FFFFFF"/>
                </a:solidFill>
              </a:rPr>
              <a:t>Networking and professional development</a:t>
            </a:r>
          </a:p>
          <a:p>
            <a:pPr marL="914400" lvl="1" indent="-355600" rtl="0">
              <a:spcBef>
                <a:spcPts val="0"/>
              </a:spcBef>
              <a:spcAft>
                <a:spcPts val="0"/>
              </a:spcAft>
              <a:buSzPts val="2000"/>
              <a:buChar char="○"/>
            </a:pPr>
            <a:r>
              <a:rPr lang="en-US" sz="1700">
                <a:solidFill>
                  <a:srgbClr val="FFFFFF"/>
                </a:solidFill>
              </a:rPr>
              <a:t>Learn more about the career(s) you are interested in and make contacts with people in those careers</a:t>
            </a:r>
          </a:p>
        </p:txBody>
      </p:sp>
    </p:spTree>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1"/>
          <p:cNvSpPr txBox="1">
            <a:spLocks noGrp="1"/>
          </p:cNvSpPr>
          <p:nvPr>
            <p:ph type="title"/>
          </p:nvPr>
        </p:nvSpPr>
        <p:spPr>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Should I apply to graduate programs?</a:t>
            </a:r>
            <a:endParaRPr/>
          </a:p>
        </p:txBody>
      </p:sp>
      <p:sp>
        <p:nvSpPr>
          <p:cNvPr id="113" name="Google Shape;113;p21"/>
          <p:cNvSpPr txBox="1">
            <a:spLocks noGrp="1"/>
          </p:cNvSpPr>
          <p:nvPr>
            <p:ph idx="1"/>
          </p:nvPr>
        </p:nvSpPr>
        <p:spPr>
          <a:prstGeom prst="rect">
            <a:avLst/>
          </a:prstGeom>
        </p:spPr>
        <p:txBody>
          <a:bodyPr spcFirstLastPara="1" wrap="square" lIns="0" tIns="45700" rIns="0" bIns="45700" anchor="t" anchorCtr="0">
            <a:noAutofit/>
          </a:bodyPr>
          <a:lstStyle/>
          <a:p>
            <a:pPr marL="0" lvl="0" indent="0" algn="l" rtl="0">
              <a:spcBef>
                <a:spcPts val="1200"/>
              </a:spcBef>
              <a:spcAft>
                <a:spcPts val="0"/>
              </a:spcAft>
              <a:buNone/>
            </a:pPr>
            <a:r>
              <a:rPr lang="en-US"/>
              <a:t>Consider your career goals. </a:t>
            </a:r>
            <a:endParaRPr/>
          </a:p>
          <a:p>
            <a:pPr marL="0" lvl="0" indent="0" algn="l" rtl="0">
              <a:spcBef>
                <a:spcPts val="1200"/>
              </a:spcBef>
              <a:spcAft>
                <a:spcPts val="0"/>
              </a:spcAft>
              <a:buNone/>
            </a:pPr>
            <a:endParaRPr/>
          </a:p>
          <a:p>
            <a:pPr marL="0" lvl="0" indent="0" algn="l" rtl="0">
              <a:spcBef>
                <a:spcPts val="1200"/>
              </a:spcBef>
              <a:spcAft>
                <a:spcPts val="0"/>
              </a:spcAft>
              <a:buNone/>
            </a:pPr>
            <a:r>
              <a:rPr lang="en-US"/>
              <a:t>A good career goal describes your values and preferences, not a specific job. </a:t>
            </a:r>
            <a:endParaRPr/>
          </a:p>
          <a:p>
            <a:pPr marL="457200" lvl="0" indent="-381000" algn="l" rtl="0">
              <a:spcBef>
                <a:spcPts val="1200"/>
              </a:spcBef>
              <a:spcAft>
                <a:spcPts val="0"/>
              </a:spcAft>
              <a:buSzPts val="2400"/>
              <a:buChar char="•"/>
            </a:pPr>
            <a:r>
              <a:rPr lang="en-US"/>
              <a:t>“I want to work with children struggling with mental health problems,” not, “I want to be a psychologist.”</a:t>
            </a:r>
            <a:endParaRPr/>
          </a:p>
          <a:p>
            <a:pPr marL="0" lvl="0" indent="0" algn="l" rtl="0">
              <a:spcBef>
                <a:spcPts val="1200"/>
              </a:spcBef>
              <a:spcAft>
                <a:spcPts val="0"/>
              </a:spcAft>
              <a:buNone/>
            </a:pPr>
            <a:r>
              <a:rPr lang="en-US"/>
              <a:t>Why?</a:t>
            </a:r>
            <a:endParaRPr/>
          </a:p>
          <a:p>
            <a:pPr marL="457200" lvl="0" indent="-381000" algn="l" rtl="0">
              <a:spcBef>
                <a:spcPts val="1200"/>
              </a:spcBef>
              <a:spcAft>
                <a:spcPts val="0"/>
              </a:spcAft>
              <a:buSzPts val="2400"/>
              <a:buChar char="•"/>
            </a:pPr>
            <a:r>
              <a:rPr lang="en-US"/>
              <a:t>You’ll miss out on lots of jobs that might be a better fit for you.</a:t>
            </a:r>
            <a:endParaRPr/>
          </a:p>
          <a:p>
            <a:pPr marL="457200" lvl="0" indent="-381000" algn="l" rtl="0">
              <a:spcBef>
                <a:spcPts val="0"/>
              </a:spcBef>
              <a:spcAft>
                <a:spcPts val="0"/>
              </a:spcAft>
              <a:buSzPts val="2400"/>
              <a:buChar char="•"/>
            </a:pPr>
            <a:r>
              <a:rPr lang="en-US"/>
              <a:t>It’s possible you don’t have a great sense of what a specific job entails.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2"/>
          <p:cNvSpPr txBox="1">
            <a:spLocks noGrp="1"/>
          </p:cNvSpPr>
          <p:nvPr>
            <p:ph type="title"/>
          </p:nvPr>
        </p:nvSpPr>
        <p:spPr>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What’s Your Career Goal?</a:t>
            </a:r>
            <a:endParaRPr/>
          </a:p>
        </p:txBody>
      </p:sp>
      <p:sp>
        <p:nvSpPr>
          <p:cNvPr id="120" name="Google Shape;120;p22"/>
          <p:cNvSpPr txBox="1">
            <a:spLocks noGrp="1"/>
          </p:cNvSpPr>
          <p:nvPr>
            <p:ph idx="1"/>
          </p:nvPr>
        </p:nvSpPr>
        <p:spPr>
          <a:prstGeom prst="rect">
            <a:avLst/>
          </a:prstGeom>
        </p:spPr>
        <p:txBody>
          <a:bodyPr spcFirstLastPara="1" wrap="square" lIns="0" tIns="45700" rIns="0" bIns="45700" anchor="t" anchorCtr="0">
            <a:noAutofit/>
          </a:bodyPr>
          <a:lstStyle/>
          <a:p>
            <a:pPr marL="0" lvl="0" indent="0" algn="l" rtl="0">
              <a:spcBef>
                <a:spcPts val="1200"/>
              </a:spcBef>
              <a:spcAft>
                <a:spcPts val="0"/>
              </a:spcAft>
              <a:buNone/>
            </a:pPr>
            <a:r>
              <a:rPr lang="en-US" b="1" dirty="0"/>
              <a:t>Therapy, working with clients</a:t>
            </a:r>
            <a:endParaRPr b="1" dirty="0"/>
          </a:p>
          <a:p>
            <a:pPr marL="457200" lvl="0" indent="-381000" algn="l" rtl="0">
              <a:spcBef>
                <a:spcPts val="1200"/>
              </a:spcBef>
              <a:spcAft>
                <a:spcPts val="0"/>
              </a:spcAft>
              <a:buSzPts val="2400"/>
              <a:buChar char="•"/>
            </a:pPr>
            <a:r>
              <a:rPr lang="en-US" dirty="0"/>
              <a:t>Consider pursuing degrees in Counseling, School, or Community Psychology, or a degree in Social Work or Education.</a:t>
            </a:r>
            <a:endParaRPr dirty="0"/>
          </a:p>
          <a:p>
            <a:pPr marL="914400" lvl="1" indent="-355600" algn="l" rtl="0">
              <a:spcBef>
                <a:spcPts val="0"/>
              </a:spcBef>
              <a:spcAft>
                <a:spcPts val="0"/>
              </a:spcAft>
              <a:buSzPts val="2000"/>
              <a:buChar char="○"/>
            </a:pPr>
            <a:r>
              <a:rPr lang="en-US" dirty="0"/>
              <a:t>You’ll most likely want to look for Master’s programs. </a:t>
            </a:r>
          </a:p>
          <a:p>
            <a:pPr marL="914400" lvl="1" indent="-355600" algn="l" rtl="0">
              <a:spcBef>
                <a:spcPts val="0"/>
              </a:spcBef>
              <a:spcAft>
                <a:spcPts val="0"/>
              </a:spcAft>
              <a:buSzPts val="2000"/>
              <a:buChar char="○"/>
            </a:pPr>
            <a:r>
              <a:rPr lang="en-US" dirty="0"/>
              <a:t>These degrees vary in cost, but the programs are relatively short (2-3 year). The end of this presentation discusses financing your graduate education.</a:t>
            </a:r>
            <a:endParaRPr dirty="0"/>
          </a:p>
          <a:p>
            <a:pPr marL="457200" lvl="0" indent="-381000" algn="l" rtl="0">
              <a:spcBef>
                <a:spcPts val="1200"/>
              </a:spcBef>
              <a:spcAft>
                <a:spcPts val="0"/>
              </a:spcAft>
              <a:buSzPts val="2400"/>
              <a:buChar char="•"/>
            </a:pPr>
            <a:r>
              <a:rPr lang="en-US" dirty="0"/>
              <a:t>Psychiatrists work at the intersection of medicine and therapy.</a:t>
            </a:r>
            <a:endParaRPr dirty="0"/>
          </a:p>
          <a:p>
            <a:pPr marL="914400" lvl="1" indent="-355600" algn="l" rtl="0">
              <a:spcBef>
                <a:spcPts val="0"/>
              </a:spcBef>
              <a:spcAft>
                <a:spcPts val="0"/>
              </a:spcAft>
              <a:buSzPts val="2000"/>
              <a:buChar char="○"/>
            </a:pPr>
            <a:r>
              <a:rPr lang="en-US" dirty="0"/>
              <a:t>This requires a medical degree, meaning medical school. </a:t>
            </a:r>
          </a:p>
          <a:p>
            <a:pPr marL="914400" lvl="1" indent="-355600" algn="l" rtl="0">
              <a:spcBef>
                <a:spcPts val="0"/>
              </a:spcBef>
              <a:spcAft>
                <a:spcPts val="0"/>
              </a:spcAft>
              <a:buSzPts val="2000"/>
              <a:buChar char="○"/>
            </a:pPr>
            <a:r>
              <a:rPr lang="en-US" dirty="0"/>
              <a:t>The degree is generally more expensive, and it takes longer to complete, but psychiatrists also tend to have higher incomes.</a:t>
            </a:r>
            <a:endParaRPr dirty="0"/>
          </a:p>
          <a:p>
            <a:pPr marL="457200" lvl="0" indent="0" algn="l" rtl="0">
              <a:spcBef>
                <a:spcPts val="1200"/>
              </a:spcBef>
              <a:spcAft>
                <a:spcPts val="0"/>
              </a:spcAft>
              <a:buNone/>
            </a:pPr>
            <a:endParaRPr dirty="0"/>
          </a:p>
          <a:p>
            <a:pPr marL="457200" lvl="0" indent="-381000" algn="l" rtl="0">
              <a:spcBef>
                <a:spcPts val="1200"/>
              </a:spcBef>
              <a:spcAft>
                <a:spcPts val="0"/>
              </a:spcAft>
              <a:buSzPts val="2400"/>
              <a:buChar char="•"/>
            </a:pPr>
            <a:r>
              <a:rPr lang="en-US" u="sng" dirty="0">
                <a:solidFill>
                  <a:schemeClr val="hlink"/>
                </a:solidFill>
                <a:hlinkClick r:id="rId3"/>
              </a:rPr>
              <a:t>Mitch Prinstein has some good advice</a:t>
            </a:r>
            <a:r>
              <a:rPr lang="en-US" dirty="0"/>
              <a:t> about these routes.</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3"/>
          <p:cNvSpPr txBox="1">
            <a:spLocks noGrp="1"/>
          </p:cNvSpPr>
          <p:nvPr>
            <p:ph type="title"/>
          </p:nvPr>
        </p:nvSpPr>
        <p:spPr>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What’s Your Career Goal?</a:t>
            </a:r>
            <a:endParaRPr/>
          </a:p>
        </p:txBody>
      </p:sp>
      <p:sp>
        <p:nvSpPr>
          <p:cNvPr id="127" name="Google Shape;127;p23"/>
          <p:cNvSpPr txBox="1">
            <a:spLocks noGrp="1"/>
          </p:cNvSpPr>
          <p:nvPr>
            <p:ph idx="1"/>
          </p:nvPr>
        </p:nvSpPr>
        <p:spPr>
          <a:prstGeom prst="rect">
            <a:avLst/>
          </a:prstGeom>
        </p:spPr>
        <p:txBody>
          <a:bodyPr spcFirstLastPara="1" wrap="square" lIns="0" tIns="45700" rIns="0" bIns="45700" anchor="t" anchorCtr="0">
            <a:noAutofit/>
          </a:bodyPr>
          <a:lstStyle/>
          <a:p>
            <a:pPr marL="0" lvl="0" indent="0" algn="l" rtl="0">
              <a:spcBef>
                <a:spcPts val="1200"/>
              </a:spcBef>
              <a:spcAft>
                <a:spcPts val="0"/>
              </a:spcAft>
              <a:buNone/>
            </a:pPr>
            <a:r>
              <a:rPr lang="en-US" b="1" dirty="0"/>
              <a:t>Research, studying people, working with data</a:t>
            </a:r>
            <a:endParaRPr b="1" dirty="0"/>
          </a:p>
          <a:p>
            <a:pPr marL="457200" lvl="0" indent="-381000" algn="l" rtl="0">
              <a:spcBef>
                <a:spcPts val="1200"/>
              </a:spcBef>
              <a:spcAft>
                <a:spcPts val="0"/>
              </a:spcAft>
              <a:buSzPts val="2400"/>
              <a:buChar char="•"/>
            </a:pPr>
            <a:r>
              <a:rPr lang="en-US" dirty="0"/>
              <a:t>You’re likely a good fit for a Ph.D., which is a research-oriented degree. </a:t>
            </a:r>
          </a:p>
          <a:p>
            <a:pPr marL="781200" lvl="1" indent="-381000">
              <a:spcBef>
                <a:spcPts val="1200"/>
              </a:spcBef>
              <a:spcAft>
                <a:spcPts val="0"/>
              </a:spcAft>
              <a:buSzPts val="2400"/>
              <a:buChar char="•"/>
            </a:pPr>
            <a:r>
              <a:rPr lang="en-US" dirty="0"/>
              <a:t>Ph.D. programs are generally fully-funded and many come with a (small) stipend, so students do not need to take on additional work while pursuing their degree.</a:t>
            </a:r>
          </a:p>
          <a:p>
            <a:pPr marL="457200" lvl="0" indent="-381000" algn="l" rtl="0">
              <a:spcBef>
                <a:spcPts val="1200"/>
              </a:spcBef>
              <a:spcAft>
                <a:spcPts val="0"/>
              </a:spcAft>
              <a:buSzPts val="2400"/>
              <a:buChar char="•"/>
            </a:pPr>
            <a:r>
              <a:rPr lang="en-US" dirty="0"/>
              <a:t>A few words of caution:</a:t>
            </a:r>
            <a:endParaRPr dirty="0"/>
          </a:p>
          <a:p>
            <a:pPr marL="914400" lvl="1" indent="-355600">
              <a:spcBef>
                <a:spcPts val="0"/>
              </a:spcBef>
              <a:spcAft>
                <a:spcPts val="0"/>
              </a:spcAft>
              <a:buSzPts val="2000"/>
              <a:buFont typeface="Wingdings 2" charset="2"/>
              <a:buChar char="○"/>
            </a:pPr>
            <a:r>
              <a:rPr lang="en-US" dirty="0"/>
              <a:t>Doing research is different from learning. You may enjoy </a:t>
            </a:r>
            <a:r>
              <a:rPr lang="en-US" i="1" dirty="0"/>
              <a:t>learning </a:t>
            </a:r>
            <a:r>
              <a:rPr lang="en-US" dirty="0"/>
              <a:t>but not doing </a:t>
            </a:r>
            <a:r>
              <a:rPr lang="en-US" i="1" dirty="0"/>
              <a:t>research</a:t>
            </a:r>
            <a:r>
              <a:rPr lang="en-US" dirty="0"/>
              <a:t>. </a:t>
            </a:r>
          </a:p>
          <a:p>
            <a:pPr marL="914400" lvl="1" indent="-355600" algn="l" rtl="0">
              <a:spcBef>
                <a:spcPts val="0"/>
              </a:spcBef>
              <a:spcAft>
                <a:spcPts val="0"/>
              </a:spcAft>
              <a:buSzPts val="2000"/>
              <a:buChar char="○"/>
            </a:pPr>
            <a:r>
              <a:rPr lang="en-US" dirty="0"/>
              <a:t>For those interested in becoming professors, know that the academic job market has been getting worse over recent decades.</a:t>
            </a:r>
            <a:endParaRPr dirty="0"/>
          </a:p>
          <a:p>
            <a:pPr marL="914400" lvl="1" indent="-355600" algn="l" rtl="0">
              <a:spcBef>
                <a:spcPts val="0"/>
              </a:spcBef>
              <a:spcAft>
                <a:spcPts val="0"/>
              </a:spcAft>
              <a:buSzPts val="2000"/>
              <a:buChar char="○"/>
            </a:pPr>
            <a:r>
              <a:rPr lang="en-US" dirty="0"/>
              <a:t>Not every program or advisor will be equipped to help you get a job outside of academia</a:t>
            </a:r>
            <a:endParaRPr dirty="0"/>
          </a:p>
          <a:p>
            <a:pPr marL="457200" lvl="0" indent="-381000" algn="l" rtl="0">
              <a:spcBef>
                <a:spcPts val="1200"/>
              </a:spcBef>
              <a:spcAft>
                <a:spcPts val="0"/>
              </a:spcAft>
              <a:buSzPts val="2400"/>
              <a:buChar char="•"/>
            </a:pPr>
            <a:r>
              <a:rPr lang="en-US" dirty="0"/>
              <a:t>You’ll want to narrow down your focus of study before identifying potential advisors and programs. </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4"/>
          <p:cNvSpPr txBox="1">
            <a:spLocks noGrp="1"/>
          </p:cNvSpPr>
          <p:nvPr>
            <p:ph type="title"/>
          </p:nvPr>
        </p:nvSpPr>
        <p:spPr>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What’s your career goal?</a:t>
            </a:r>
            <a:endParaRPr/>
          </a:p>
        </p:txBody>
      </p:sp>
      <p:sp>
        <p:nvSpPr>
          <p:cNvPr id="134" name="Google Shape;134;p24"/>
          <p:cNvSpPr txBox="1">
            <a:spLocks noGrp="1"/>
          </p:cNvSpPr>
          <p:nvPr>
            <p:ph idx="1"/>
          </p:nvPr>
        </p:nvSpPr>
        <p:spPr>
          <a:prstGeom prst="rect">
            <a:avLst/>
          </a:prstGeom>
        </p:spPr>
        <p:txBody>
          <a:bodyPr spcFirstLastPara="1" wrap="square" lIns="0" tIns="45700" rIns="0" bIns="45700" anchor="t" anchorCtr="0">
            <a:noAutofit/>
          </a:bodyPr>
          <a:lstStyle/>
          <a:p>
            <a:pPr marL="0" lvl="0" indent="0" algn="l" rtl="0">
              <a:spcBef>
                <a:spcPts val="1200"/>
              </a:spcBef>
              <a:spcAft>
                <a:spcPts val="0"/>
              </a:spcAft>
              <a:buNone/>
            </a:pPr>
            <a:r>
              <a:rPr lang="en-US" b="1"/>
              <a:t>Being a professor.</a:t>
            </a:r>
            <a:endParaRPr b="1"/>
          </a:p>
          <a:p>
            <a:pPr marL="457200" lvl="0" indent="-381000" algn="l" rtl="0">
              <a:spcBef>
                <a:spcPts val="1200"/>
              </a:spcBef>
              <a:spcAft>
                <a:spcPts val="0"/>
              </a:spcAft>
              <a:buSzPts val="2400"/>
              <a:buChar char="•"/>
            </a:pPr>
            <a:r>
              <a:rPr lang="en-US"/>
              <a:t>What draws you to this career?</a:t>
            </a:r>
            <a:endParaRPr/>
          </a:p>
          <a:p>
            <a:pPr marL="914400" lvl="1" indent="-355600" algn="l" rtl="0">
              <a:spcBef>
                <a:spcPts val="0"/>
              </a:spcBef>
              <a:spcAft>
                <a:spcPts val="0"/>
              </a:spcAft>
              <a:buSzPts val="2000"/>
              <a:buChar char="○"/>
            </a:pPr>
            <a:r>
              <a:rPr lang="en-US" sz="1700"/>
              <a:t>What aspects of scientific study are most interesting to you</a:t>
            </a:r>
            <a:endParaRPr sz="1700"/>
          </a:p>
          <a:p>
            <a:pPr marL="457200" lvl="0" indent="-336550" algn="l" rtl="0">
              <a:spcBef>
                <a:spcPts val="0"/>
              </a:spcBef>
              <a:spcAft>
                <a:spcPts val="0"/>
              </a:spcAft>
              <a:buSzPts val="1700"/>
              <a:buChar char="•"/>
            </a:pPr>
            <a:r>
              <a:rPr lang="en-US" sz="1700"/>
              <a:t>How well do you understand the day-to-day life of your professors?</a:t>
            </a:r>
            <a:endParaRPr sz="1700"/>
          </a:p>
          <a:p>
            <a:pPr marL="914400" lvl="1" indent="-336550" algn="l" rtl="0">
              <a:spcBef>
                <a:spcPts val="0"/>
              </a:spcBef>
              <a:spcAft>
                <a:spcPts val="0"/>
              </a:spcAft>
              <a:buSzPts val="1700"/>
              <a:buChar char="○"/>
            </a:pPr>
            <a:r>
              <a:rPr lang="en-US" sz="1700"/>
              <a:t>Do you think you would enjoy traveling, grant writing, mentoring, teaching, data analysis, editing, public speaking, writing, and administrative work?</a:t>
            </a:r>
            <a:endParaRPr sz="1700"/>
          </a:p>
          <a:p>
            <a:pPr marL="457200" lvl="0" indent="-336550" algn="l" rtl="0">
              <a:spcBef>
                <a:spcPts val="0"/>
              </a:spcBef>
              <a:spcAft>
                <a:spcPts val="0"/>
              </a:spcAft>
              <a:buSzPts val="1700"/>
              <a:buChar char="•"/>
            </a:pPr>
            <a:r>
              <a:rPr lang="en-US" sz="1700"/>
              <a:t>Are you willing / able to make several moves over your career?</a:t>
            </a:r>
            <a:endParaRPr sz="1700"/>
          </a:p>
          <a:p>
            <a:pPr marL="457200" lvl="0" indent="-336550" algn="l" rtl="0">
              <a:spcBef>
                <a:spcPts val="0"/>
              </a:spcBef>
              <a:spcAft>
                <a:spcPts val="0"/>
              </a:spcAft>
              <a:buSzPts val="1700"/>
              <a:buChar char="•"/>
            </a:pPr>
            <a:r>
              <a:rPr lang="en-US" sz="1700"/>
              <a:t>What does good work-life balance look like for you?  </a:t>
            </a:r>
            <a:endParaRPr sz="1700"/>
          </a:p>
          <a:p>
            <a:pPr marL="0" lvl="0" indent="0" algn="l" rtl="0">
              <a:spcBef>
                <a:spcPts val="1200"/>
              </a:spcBef>
              <a:spcAft>
                <a:spcPts val="0"/>
              </a:spcAft>
              <a:buNone/>
            </a:pPr>
            <a:r>
              <a:rPr lang="en-US" sz="2100"/>
              <a:t>For those interested in science, </a:t>
            </a:r>
            <a:r>
              <a:rPr lang="en-US" sz="2100" u="sng">
                <a:solidFill>
                  <a:schemeClr val="accent5"/>
                </a:solidFill>
                <a:hlinkClick r:id="rId3">
                  <a:extLst>
                    <a:ext uri="{A12FA001-AC4F-418D-AE19-62706E023703}">
                      <ahyp:hlinkClr xmlns:ahyp="http://schemas.microsoft.com/office/drawing/2018/hyperlinkcolor" val="tx"/>
                    </a:ext>
                  </a:extLst>
                </a:hlinkClick>
              </a:rPr>
              <a:t>MyIDP</a:t>
            </a:r>
            <a:r>
              <a:rPr lang="en-US" sz="2100"/>
              <a:t> can help you clarify your values and goals and match you with appropriate jobs.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9"/>
        <p:cNvGrpSpPr/>
        <p:nvPr/>
      </p:nvGrpSpPr>
      <p:grpSpPr>
        <a:xfrm>
          <a:off x="0" y="0"/>
          <a:ext cx="0" cy="0"/>
          <a:chOff x="0" y="0"/>
          <a:chExt cx="0" cy="0"/>
        </a:xfrm>
      </p:grpSpPr>
      <p:cxnSp>
        <p:nvCxnSpPr>
          <p:cNvPr id="8" name="Curved Connector 7">
            <a:extLst>
              <a:ext uri="{FF2B5EF4-FFF2-40B4-BE49-F238E27FC236}">
                <a16:creationId xmlns:a16="http://schemas.microsoft.com/office/drawing/2014/main" id="{14E815AB-E7E1-4E42-9BF1-8FA598E67560}"/>
              </a:ext>
            </a:extLst>
          </p:cNvPr>
          <p:cNvCxnSpPr>
            <a:stCxn id="142" idx="1"/>
          </p:cNvCxnSpPr>
          <p:nvPr/>
        </p:nvCxnSpPr>
        <p:spPr>
          <a:xfrm rot="10800000">
            <a:off x="1713186" y="5507422"/>
            <a:ext cx="446688" cy="648423"/>
          </a:xfrm>
          <a:prstGeom prst="curvedConnector2">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40" name="Google Shape;140;p25"/>
          <p:cNvSpPr txBox="1">
            <a:spLocks noGrp="1"/>
          </p:cNvSpPr>
          <p:nvPr>
            <p:ph type="title"/>
          </p:nvPr>
        </p:nvSpPr>
        <p:spPr>
          <a:xfrm>
            <a:off x="435894" y="702156"/>
            <a:ext cx="8272212" cy="1013800"/>
          </a:xfrm>
          <a:prstGeom prst="rect">
            <a:avLst/>
          </a:prstGeom>
        </p:spPr>
        <p:txBody>
          <a:bodyPr spcFirstLastPara="1" lIns="91425" tIns="45700" rIns="91425" bIns="45700" anchorCtr="0">
            <a:normAutofit/>
          </a:bodyPr>
          <a:lstStyle/>
          <a:p>
            <a:pPr marL="0" lvl="0" indent="0" rtl="0">
              <a:spcBef>
                <a:spcPts val="0"/>
              </a:spcBef>
              <a:spcAft>
                <a:spcPts val="0"/>
              </a:spcAft>
              <a:buNone/>
            </a:pPr>
            <a:r>
              <a:rPr lang="en-US">
                <a:solidFill>
                  <a:srgbClr val="FFFEFF"/>
                </a:solidFill>
              </a:rPr>
              <a:t>What is graduate school like?</a:t>
            </a:r>
          </a:p>
        </p:txBody>
      </p:sp>
      <p:sp>
        <p:nvSpPr>
          <p:cNvPr id="142" name="Google Shape;142;p25"/>
          <p:cNvSpPr/>
          <p:nvPr/>
        </p:nvSpPr>
        <p:spPr>
          <a:xfrm>
            <a:off x="2159874" y="5702652"/>
            <a:ext cx="4824250" cy="906384"/>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600"/>
              </a:spcAft>
              <a:buNone/>
            </a:pPr>
            <a:r>
              <a:rPr lang="en-US" dirty="0"/>
              <a:t>This presentation is mainly focused on research-focused programs!</a:t>
            </a:r>
            <a:endParaRPr lang="en-US"/>
          </a:p>
        </p:txBody>
      </p:sp>
      <p:graphicFrame>
        <p:nvGraphicFramePr>
          <p:cNvPr id="144" name="Google Shape;141;p25">
            <a:extLst>
              <a:ext uri="{FF2B5EF4-FFF2-40B4-BE49-F238E27FC236}">
                <a16:creationId xmlns:a16="http://schemas.microsoft.com/office/drawing/2014/main" id="{3994BD19-AFAB-4FAE-A57E-F905EBD8EAA2}"/>
              </a:ext>
            </a:extLst>
          </p:cNvPr>
          <p:cNvGraphicFramePr>
            <a:graphicFrameLocks noGrp="1"/>
          </p:cNvGraphicFramePr>
          <p:nvPr>
            <p:ph idx="1"/>
            <p:extLst>
              <p:ext uri="{D42A27DB-BD31-4B8C-83A1-F6EECF244321}">
                <p14:modId xmlns:p14="http://schemas.microsoft.com/office/powerpoint/2010/main" val="2454004718"/>
              </p:ext>
            </p:extLst>
          </p:nvPr>
        </p:nvGraphicFramePr>
        <p:xfrm>
          <a:off x="435768" y="2181225"/>
          <a:ext cx="8272463" cy="3678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6"/>
          <p:cNvSpPr txBox="1">
            <a:spLocks noGrp="1"/>
          </p:cNvSpPr>
          <p:nvPr>
            <p:ph type="ctrTitle"/>
          </p:nvPr>
        </p:nvSpPr>
        <p:spPr>
          <a:prstGeom prst="rect">
            <a:avLst/>
          </a:prstGeom>
          <a:noFill/>
          <a:ln>
            <a:noFill/>
          </a:ln>
        </p:spPr>
        <p:txBody>
          <a:bodyPr spcFirstLastPara="1" wrap="square" lIns="91425" tIns="45700" rIns="91425" bIns="45700" anchor="b" anchorCtr="0">
            <a:noAutofit/>
          </a:bodyPr>
          <a:lstStyle/>
          <a:p>
            <a:pPr marL="0" lvl="0" indent="0" algn="ctr" rtl="0">
              <a:lnSpc>
                <a:spcPct val="85000"/>
              </a:lnSpc>
              <a:spcBef>
                <a:spcPts val="0"/>
              </a:spcBef>
              <a:spcAft>
                <a:spcPts val="0"/>
              </a:spcAft>
              <a:buClr>
                <a:srgbClr val="262626"/>
              </a:buClr>
              <a:buSzPts val="6000"/>
              <a:buFont typeface="Calibri"/>
              <a:buNone/>
            </a:pPr>
            <a:r>
              <a:rPr lang="en-US" sz="6000"/>
              <a:t>Applying to Graduate School</a:t>
            </a:r>
            <a:endParaRPr/>
          </a:p>
        </p:txBody>
      </p:sp>
      <p:sp>
        <p:nvSpPr>
          <p:cNvPr id="149" name="Google Shape;149;p26"/>
          <p:cNvSpPr txBox="1"/>
          <p:nvPr/>
        </p:nvSpPr>
        <p:spPr>
          <a:xfrm>
            <a:off x="3369000" y="6349200"/>
            <a:ext cx="5775000" cy="5088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Source:Dr Rodica Damian, University of Houston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3"/>
        <p:cNvGrpSpPr/>
        <p:nvPr/>
      </p:nvGrpSpPr>
      <p:grpSpPr>
        <a:xfrm>
          <a:off x="0" y="0"/>
          <a:ext cx="0" cy="0"/>
          <a:chOff x="0" y="0"/>
          <a:chExt cx="0" cy="0"/>
        </a:xfrm>
      </p:grpSpPr>
      <p:sp useBgFill="1">
        <p:nvSpPr>
          <p:cNvPr id="162" name="Rectangle 161">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1363"/>
            <a:ext cx="9143999" cy="62566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ectangle 163">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723899"/>
            <a:ext cx="277749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4" name="Google Shape;154;p27"/>
          <p:cNvSpPr txBox="1">
            <a:spLocks noGrp="1"/>
          </p:cNvSpPr>
          <p:nvPr>
            <p:ph type="title"/>
          </p:nvPr>
        </p:nvSpPr>
        <p:spPr>
          <a:xfrm>
            <a:off x="6277232" y="1037967"/>
            <a:ext cx="2290568" cy="4709131"/>
          </a:xfrm>
          <a:prstGeom prst="rect">
            <a:avLst/>
          </a:prstGeom>
        </p:spPr>
        <p:txBody>
          <a:bodyPr spcFirstLastPara="1" lIns="91425" tIns="45700" rIns="91425" bIns="45700" anchor="ctr" anchorCtr="0">
            <a:normAutofit/>
          </a:bodyPr>
          <a:lstStyle/>
          <a:p>
            <a:pPr marL="0" lvl="0" indent="0" rtl="0">
              <a:spcBef>
                <a:spcPts val="0"/>
              </a:spcBef>
              <a:spcAft>
                <a:spcPts val="0"/>
              </a:spcAft>
              <a:buClr>
                <a:srgbClr val="3F3F3F"/>
              </a:buClr>
              <a:buSzPts val="4800"/>
              <a:buFont typeface="Calibri"/>
              <a:buNone/>
            </a:pPr>
            <a:r>
              <a:rPr lang="en-US">
                <a:solidFill>
                  <a:srgbClr val="FFFEFF"/>
                </a:solidFill>
              </a:rPr>
              <a:t>Start planning early</a:t>
            </a:r>
          </a:p>
        </p:txBody>
      </p:sp>
      <p:graphicFrame>
        <p:nvGraphicFramePr>
          <p:cNvPr id="157" name="Google Shape;155;p27">
            <a:extLst>
              <a:ext uri="{FF2B5EF4-FFF2-40B4-BE49-F238E27FC236}">
                <a16:creationId xmlns:a16="http://schemas.microsoft.com/office/drawing/2014/main" id="{C0E4A794-7DB1-4044-B9D1-7D51C96DC2A7}"/>
              </a:ext>
            </a:extLst>
          </p:cNvPr>
          <p:cNvGraphicFramePr>
            <a:graphicFrameLocks noGrp="1"/>
          </p:cNvGraphicFramePr>
          <p:nvPr>
            <p:ph idx="1"/>
            <p:extLst>
              <p:ext uri="{D42A27DB-BD31-4B8C-83A1-F6EECF244321}">
                <p14:modId xmlns:p14="http://schemas.microsoft.com/office/powerpoint/2010/main" val="279419431"/>
              </p:ext>
            </p:extLst>
          </p:nvPr>
        </p:nvGraphicFramePr>
        <p:xfrm>
          <a:off x="364524" y="1037967"/>
          <a:ext cx="5259278" cy="47091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98000"/>
                <a:satMod val="110000"/>
                <a:lumMod val="86000"/>
              </a:schemeClr>
            </a:gs>
          </a:gsLst>
          <a:path path="circle">
            <a:fillToRect l="50000" t="50000" r="100000" b="100000"/>
          </a:path>
        </a:gradFill>
        <a:effectLst/>
      </p:bgPr>
    </p:bg>
    <p:spTree>
      <p:nvGrpSpPr>
        <p:cNvPr id="1" name="Shape 159"/>
        <p:cNvGrpSpPr/>
        <p:nvPr/>
      </p:nvGrpSpPr>
      <p:grpSpPr>
        <a:xfrm>
          <a:off x="0" y="0"/>
          <a:ext cx="0" cy="0"/>
          <a:chOff x="0" y="0"/>
          <a:chExt cx="0" cy="0"/>
        </a:xfrm>
      </p:grpSpPr>
      <p:sp>
        <p:nvSpPr>
          <p:cNvPr id="103" name="Rectangle 102">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Google Shape;160;p28"/>
          <p:cNvSpPr txBox="1">
            <a:spLocks noGrp="1"/>
          </p:cNvSpPr>
          <p:nvPr>
            <p:ph type="title"/>
          </p:nvPr>
        </p:nvSpPr>
        <p:spPr>
          <a:xfrm>
            <a:off x="559671" y="1037967"/>
            <a:ext cx="2290568" cy="4709131"/>
          </a:xfrm>
          <a:prstGeom prst="rect">
            <a:avLst/>
          </a:prstGeom>
        </p:spPr>
        <p:txBody>
          <a:bodyPr spcFirstLastPara="1" lIns="91425" tIns="45700" rIns="91425" bIns="45700" anchor="ctr" anchorCtr="0">
            <a:normAutofit/>
          </a:bodyPr>
          <a:lstStyle/>
          <a:p>
            <a:pPr marL="0" lvl="0" indent="0" rtl="0">
              <a:spcBef>
                <a:spcPts val="0"/>
              </a:spcBef>
              <a:spcAft>
                <a:spcPts val="0"/>
              </a:spcAft>
              <a:buClr>
                <a:srgbClr val="3F3F3F"/>
              </a:buClr>
              <a:buSzPts val="4800"/>
              <a:buFont typeface="Calibri"/>
              <a:buNone/>
            </a:pPr>
            <a:r>
              <a:rPr lang="en-US" sz="1800">
                <a:solidFill>
                  <a:schemeClr val="accent1"/>
                </a:solidFill>
              </a:rPr>
              <a:t>For </a:t>
            </a:r>
            <a:r>
              <a:rPr lang="en-US" sz="1800" b="1">
                <a:solidFill>
                  <a:schemeClr val="accent1"/>
                </a:solidFill>
              </a:rPr>
              <a:t>International </a:t>
            </a:r>
            <a:r>
              <a:rPr lang="en-US" sz="1800">
                <a:solidFill>
                  <a:schemeClr val="accent1"/>
                </a:solidFill>
              </a:rPr>
              <a:t>Students</a:t>
            </a:r>
          </a:p>
        </p:txBody>
      </p:sp>
      <p:sp>
        <p:nvSpPr>
          <p:cNvPr id="105" name="Rectangle 104">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7" name="Rectangle 106">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09" name="Rectangle 108">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1" name="Rectangle 110">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5138" y="723898"/>
            <a:ext cx="5623962"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163" name="Google Shape;161;p28">
            <a:extLst>
              <a:ext uri="{FF2B5EF4-FFF2-40B4-BE49-F238E27FC236}">
                <a16:creationId xmlns:a16="http://schemas.microsoft.com/office/drawing/2014/main" id="{E5A22276-9C34-4728-BF75-F82162822C99}"/>
              </a:ext>
            </a:extLst>
          </p:cNvPr>
          <p:cNvGraphicFramePr>
            <a:graphicFrameLocks noGrp="1"/>
          </p:cNvGraphicFramePr>
          <p:nvPr>
            <p:ph idx="1"/>
            <p:extLst>
              <p:ext uri="{D42A27DB-BD31-4B8C-83A1-F6EECF244321}">
                <p14:modId xmlns:p14="http://schemas.microsoft.com/office/powerpoint/2010/main" val="2088409539"/>
              </p:ext>
            </p:extLst>
          </p:nvPr>
        </p:nvGraphicFramePr>
        <p:xfrm>
          <a:off x="3448828" y="1037967"/>
          <a:ext cx="5259278" cy="47091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435894" y="702156"/>
            <a:ext cx="8272212" cy="1013800"/>
          </a:xfrm>
          <a:prstGeom prst="rect">
            <a:avLst/>
          </a:prstGeom>
        </p:spPr>
        <p:txBody>
          <a:bodyPr spcFirstLastPara="1" lIns="91425" tIns="45700" rIns="91425" bIns="45700" anchorCtr="0">
            <a:normAutofit/>
          </a:bodyPr>
          <a:lstStyle/>
          <a:p>
            <a:pPr marL="0" lvl="0" indent="0" rtl="0">
              <a:spcBef>
                <a:spcPts val="0"/>
              </a:spcBef>
              <a:spcAft>
                <a:spcPts val="0"/>
              </a:spcAft>
              <a:buClr>
                <a:srgbClr val="3F3F3F"/>
              </a:buClr>
              <a:buSzPts val="4800"/>
              <a:buFont typeface="Calibri"/>
              <a:buNone/>
            </a:pPr>
            <a:r>
              <a:rPr lang="en-US"/>
              <a:t>Select Programs</a:t>
            </a:r>
          </a:p>
        </p:txBody>
      </p:sp>
      <p:sp>
        <p:nvSpPr>
          <p:cNvPr id="109" name="Rectangle 108">
            <a:extLst>
              <a:ext uri="{FF2B5EF4-FFF2-40B4-BE49-F238E27FC236}">
                <a16:creationId xmlns:a16="http://schemas.microsoft.com/office/drawing/2014/main" id="{054F317B-4EA9-4C94-9EF8-020431E397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rgbClr val="0067D7"/>
          </a:solidFill>
          <a:ln>
            <a:noFill/>
          </a:ln>
          <a:effectLst/>
        </p:spPr>
        <p:style>
          <a:lnRef idx="1">
            <a:schemeClr val="accent1"/>
          </a:lnRef>
          <a:fillRef idx="3">
            <a:schemeClr val="accent1"/>
          </a:fillRef>
          <a:effectRef idx="2">
            <a:schemeClr val="accent1"/>
          </a:effectRef>
          <a:fontRef idx="minor">
            <a:schemeClr val="lt1"/>
          </a:fontRef>
        </p:style>
      </p:sp>
      <p:sp>
        <p:nvSpPr>
          <p:cNvPr id="111" name="Rectangle 110">
            <a:extLst>
              <a:ext uri="{FF2B5EF4-FFF2-40B4-BE49-F238E27FC236}">
                <a16:creationId xmlns:a16="http://schemas.microsoft.com/office/drawing/2014/main" id="{E7F0B04F-9887-478F-B1F0-5B28D467D1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2180496"/>
            <a:ext cx="2777490"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8" name="Google Shape;168;p29" descr="Cover of Graduate Study in Psychology, 2019 Edition (medium)"/>
          <p:cNvPicPr preferRelativeResize="0"/>
          <p:nvPr/>
        </p:nvPicPr>
        <p:blipFill rotWithShape="1">
          <a:blip r:embed="rId3"/>
          <a:stretch/>
        </p:blipFill>
        <p:spPr>
          <a:xfrm>
            <a:off x="492918" y="2599181"/>
            <a:ext cx="2478882" cy="3172968"/>
          </a:xfrm>
          <a:prstGeom prst="rect">
            <a:avLst/>
          </a:prstGeom>
          <a:noFill/>
        </p:spPr>
      </p:pic>
      <p:sp>
        <p:nvSpPr>
          <p:cNvPr id="167" name="Google Shape;167;p29"/>
          <p:cNvSpPr txBox="1">
            <a:spLocks noGrp="1"/>
          </p:cNvSpPr>
          <p:nvPr>
            <p:ph idx="1"/>
          </p:nvPr>
        </p:nvSpPr>
        <p:spPr>
          <a:xfrm>
            <a:off x="3378993" y="2180496"/>
            <a:ext cx="5329111" cy="4045683"/>
          </a:xfrm>
          <a:prstGeom prst="rect">
            <a:avLst/>
          </a:prstGeom>
        </p:spPr>
        <p:txBody>
          <a:bodyPr spcFirstLastPara="1" lIns="0" tIns="45700" rIns="0" bIns="45700" anchorCtr="0">
            <a:normAutofit/>
          </a:bodyPr>
          <a:lstStyle/>
          <a:p>
            <a:pPr marL="342900" lvl="0" indent="-342900" rtl="0">
              <a:spcBef>
                <a:spcPts val="0"/>
              </a:spcBef>
              <a:spcAft>
                <a:spcPts val="0"/>
              </a:spcAft>
              <a:buClr>
                <a:srgbClr val="0067D7"/>
              </a:buClr>
              <a:buSzPts val="2800"/>
              <a:buFont typeface="Arial"/>
              <a:buChar char="•"/>
            </a:pPr>
            <a:r>
              <a:rPr lang="en-US"/>
              <a:t>Select schools</a:t>
            </a:r>
          </a:p>
          <a:p>
            <a:pPr marL="384048" lvl="1" indent="-182880" rtl="0">
              <a:spcBef>
                <a:spcPts val="400"/>
              </a:spcBef>
              <a:spcAft>
                <a:spcPts val="0"/>
              </a:spcAft>
              <a:buClr>
                <a:srgbClr val="0067D7"/>
              </a:buClr>
              <a:buSzPts val="2000"/>
              <a:buChar char="○"/>
            </a:pPr>
            <a:r>
              <a:rPr lang="en-US" b="1"/>
              <a:t>Department,</a:t>
            </a:r>
            <a:r>
              <a:rPr lang="en-US"/>
              <a:t> not university rankings matter</a:t>
            </a:r>
          </a:p>
          <a:p>
            <a:pPr marL="384048" lvl="1" indent="-182880" rtl="0">
              <a:spcBef>
                <a:spcPts val="400"/>
              </a:spcBef>
              <a:spcAft>
                <a:spcPts val="0"/>
              </a:spcAft>
              <a:buClr>
                <a:srgbClr val="0067D7"/>
              </a:buClr>
              <a:buSzPts val="2000"/>
              <a:buChar char="○"/>
            </a:pPr>
            <a:r>
              <a:rPr lang="en-US"/>
              <a:t>Select about 15-20 potential programs based on their match with your academic record, research experience, research interests, and career goals</a:t>
            </a:r>
          </a:p>
          <a:p>
            <a:pPr marL="914400" lvl="0" indent="0" rtl="0">
              <a:spcBef>
                <a:spcPts val="600"/>
              </a:spcBef>
              <a:spcAft>
                <a:spcPts val="0"/>
              </a:spcAft>
              <a:buClr>
                <a:srgbClr val="0067D7"/>
              </a:buClr>
              <a:buNone/>
            </a:pPr>
            <a:endParaRPr lang="en-US"/>
          </a:p>
          <a:p>
            <a:pPr marL="457200" lvl="0" indent="-381000" rtl="0">
              <a:spcBef>
                <a:spcPts val="600"/>
              </a:spcBef>
              <a:spcAft>
                <a:spcPts val="0"/>
              </a:spcAft>
              <a:buClr>
                <a:srgbClr val="0067D7"/>
              </a:buClr>
              <a:buSzPts val="2400"/>
              <a:buChar char="•"/>
            </a:pPr>
            <a:r>
              <a:rPr lang="en-US"/>
              <a:t>For PhDs, the faculty mentor is one of the most important things to consider.</a:t>
            </a:r>
          </a:p>
          <a:p>
            <a:pPr marL="914400" lvl="1" indent="-355600" rtl="0">
              <a:spcBef>
                <a:spcPts val="0"/>
              </a:spcBef>
              <a:spcAft>
                <a:spcPts val="0"/>
              </a:spcAft>
              <a:buClr>
                <a:srgbClr val="0067D7"/>
              </a:buClr>
              <a:buSzPts val="2000"/>
              <a:buChar char="○"/>
            </a:pPr>
            <a:r>
              <a:rPr lang="en-US"/>
              <a:t>Most departments use an “apprenticeship model”</a:t>
            </a:r>
          </a:p>
          <a:p>
            <a:pPr marL="914400" lvl="1" indent="-355600" rtl="0">
              <a:spcBef>
                <a:spcPts val="0"/>
              </a:spcBef>
              <a:spcAft>
                <a:spcPts val="0"/>
              </a:spcAft>
              <a:buClr>
                <a:srgbClr val="0067D7"/>
              </a:buClr>
              <a:buSzPts val="2000"/>
              <a:buChar char="○"/>
            </a:pPr>
            <a:r>
              <a:rPr lang="en-US"/>
              <a:t>Your mentor will be responsible for most of your training, research productivity, and professional development.</a:t>
            </a:r>
          </a:p>
          <a:p>
            <a:pPr marL="914400" lvl="1" indent="-355600" rtl="0">
              <a:spcBef>
                <a:spcPts val="0"/>
              </a:spcBef>
              <a:spcAft>
                <a:spcPts val="0"/>
              </a:spcAft>
              <a:buClr>
                <a:srgbClr val="0067D7"/>
              </a:buClr>
              <a:buSzPts val="2000"/>
              <a:buChar char="○"/>
            </a:pPr>
            <a:r>
              <a:rPr lang="en-US"/>
              <a:t>Good fit (both in terms of research and personality) is essential.</a:t>
            </a:r>
          </a:p>
          <a:p>
            <a:pPr marL="342900" lvl="0" indent="-190500" rtl="0">
              <a:spcBef>
                <a:spcPts val="1400"/>
              </a:spcBef>
              <a:spcAft>
                <a:spcPts val="0"/>
              </a:spcAft>
              <a:buClr>
                <a:srgbClr val="0067D7"/>
              </a:buClr>
              <a:buSzPts val="2400"/>
              <a:buFont typeface="Arial"/>
              <a:buNone/>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72"/>
        <p:cNvGrpSpPr/>
        <p:nvPr/>
      </p:nvGrpSpPr>
      <p:grpSpPr>
        <a:xfrm>
          <a:off x="0" y="0"/>
          <a:ext cx="0" cy="0"/>
          <a:chOff x="0" y="0"/>
          <a:chExt cx="0" cy="0"/>
        </a:xfrm>
      </p:grpSpPr>
      <p:sp useBgFill="1">
        <p:nvSpPr>
          <p:cNvPr id="115" name="Rectangle 114">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Google Shape;173;p30"/>
          <p:cNvSpPr txBox="1">
            <a:spLocks noGrp="1"/>
          </p:cNvSpPr>
          <p:nvPr>
            <p:ph type="title"/>
          </p:nvPr>
        </p:nvSpPr>
        <p:spPr>
          <a:xfrm>
            <a:off x="435894" y="1124999"/>
            <a:ext cx="3057111" cy="4608003"/>
          </a:xfrm>
          <a:prstGeom prst="rect">
            <a:avLst/>
          </a:prstGeom>
        </p:spPr>
        <p:txBody>
          <a:bodyPr spcFirstLastPara="1" lIns="91425" tIns="45700" rIns="91425" bIns="45700" anchor="ctr" anchorCtr="0">
            <a:normAutofit/>
          </a:bodyPr>
          <a:lstStyle/>
          <a:p>
            <a:pPr marL="0" lvl="0" indent="0" rtl="0">
              <a:spcBef>
                <a:spcPts val="0"/>
              </a:spcBef>
              <a:spcAft>
                <a:spcPts val="0"/>
              </a:spcAft>
              <a:buClr>
                <a:srgbClr val="3F3F3F"/>
              </a:buClr>
              <a:buSzPts val="4800"/>
              <a:buFont typeface="Calibri"/>
              <a:buNone/>
            </a:pPr>
            <a:r>
              <a:rPr lang="en-US" sz="3500">
                <a:solidFill>
                  <a:schemeClr val="accent2"/>
                </a:solidFill>
              </a:rPr>
              <a:t>Select Programs: Finding an advisor at the prospective school</a:t>
            </a:r>
          </a:p>
        </p:txBody>
      </p:sp>
      <p:sp>
        <p:nvSpPr>
          <p:cNvPr id="117" name="Rectangle 116">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1754" y="457200"/>
            <a:ext cx="3154680" cy="94997"/>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9" name="Rectangle 118">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8188" y="457200"/>
            <a:ext cx="493776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4" name="Google Shape;174;p30"/>
          <p:cNvSpPr txBox="1">
            <a:spLocks noGrp="1"/>
          </p:cNvSpPr>
          <p:nvPr>
            <p:ph idx="1"/>
          </p:nvPr>
        </p:nvSpPr>
        <p:spPr>
          <a:xfrm>
            <a:off x="3838189" y="1124998"/>
            <a:ext cx="4869917" cy="4608003"/>
          </a:xfrm>
          <a:prstGeom prst="rect">
            <a:avLst/>
          </a:prstGeom>
        </p:spPr>
        <p:txBody>
          <a:bodyPr spcFirstLastPara="1" lIns="0" tIns="45700" rIns="0" bIns="45700" anchorCtr="0">
            <a:normAutofit/>
          </a:bodyPr>
          <a:lstStyle/>
          <a:p>
            <a:pPr marL="342900" lvl="0" indent="-342900" rtl="0">
              <a:lnSpc>
                <a:spcPct val="90000"/>
              </a:lnSpc>
              <a:spcBef>
                <a:spcPts val="0"/>
              </a:spcBef>
              <a:spcAft>
                <a:spcPts val="0"/>
              </a:spcAft>
              <a:buSzPts val="2000"/>
              <a:buFont typeface="Arial"/>
              <a:buChar char="•"/>
            </a:pPr>
            <a:r>
              <a:rPr lang="en-US" sz="1700" dirty="0"/>
              <a:t>Identify professors who share your research interests</a:t>
            </a:r>
          </a:p>
          <a:p>
            <a:pPr marL="914400" lvl="1" indent="-330200" rtl="0">
              <a:lnSpc>
                <a:spcPct val="90000"/>
              </a:lnSpc>
              <a:spcBef>
                <a:spcPts val="0"/>
              </a:spcBef>
              <a:spcAft>
                <a:spcPts val="0"/>
              </a:spcAft>
              <a:buSzPts val="1600"/>
              <a:buFont typeface="Arial"/>
              <a:buChar char="○"/>
            </a:pPr>
            <a:r>
              <a:rPr lang="en-US" sz="1700" dirty="0"/>
              <a:t>Check their websites, and look to see if they mention their mentoring philosophies and/or lab values</a:t>
            </a:r>
          </a:p>
          <a:p>
            <a:pPr marL="914400" lvl="1" indent="-330200" rtl="0">
              <a:lnSpc>
                <a:spcPct val="90000"/>
              </a:lnSpc>
              <a:spcBef>
                <a:spcPts val="0"/>
              </a:spcBef>
              <a:spcAft>
                <a:spcPts val="0"/>
              </a:spcAft>
              <a:buSzPts val="1600"/>
              <a:buFont typeface="Arial"/>
              <a:buChar char="○"/>
            </a:pPr>
            <a:r>
              <a:rPr lang="en-US" sz="1700" dirty="0"/>
              <a:t>Read journal articles they authored</a:t>
            </a:r>
          </a:p>
          <a:p>
            <a:pPr marL="342900" lvl="0" indent="-342900" rtl="0">
              <a:lnSpc>
                <a:spcPct val="90000"/>
              </a:lnSpc>
              <a:spcBef>
                <a:spcPts val="1400"/>
              </a:spcBef>
              <a:spcAft>
                <a:spcPts val="0"/>
              </a:spcAft>
              <a:buSzPts val="2000"/>
              <a:buFont typeface="Arial"/>
              <a:buChar char="•"/>
            </a:pPr>
            <a:r>
              <a:rPr lang="en-US" sz="1700" dirty="0"/>
              <a:t>Identify programs where your research interests are compatible with 2-3 potential mentors, which will boost your likelihood of attracting interest from at least one of them. </a:t>
            </a:r>
          </a:p>
          <a:p>
            <a:pPr marL="342900" lvl="0" indent="-342900" rtl="0">
              <a:lnSpc>
                <a:spcPct val="90000"/>
              </a:lnSpc>
              <a:spcBef>
                <a:spcPts val="1400"/>
              </a:spcBef>
              <a:spcAft>
                <a:spcPts val="0"/>
              </a:spcAft>
              <a:buSzPts val="2000"/>
              <a:buFont typeface="Arial"/>
              <a:buChar char="•"/>
            </a:pPr>
            <a:r>
              <a:rPr lang="en-US" sz="1700" u="sng" dirty="0">
                <a:solidFill>
                  <a:schemeClr val="accent2"/>
                </a:solidFill>
                <a:hlinkClick r:id="rId3">
                  <a:extLst>
                    <a:ext uri="{A12FA001-AC4F-418D-AE19-62706E023703}">
                      <ahyp:hlinkClr xmlns:ahyp="http://schemas.microsoft.com/office/drawing/2018/hyperlinkcolor" val="tx"/>
                    </a:ext>
                  </a:extLst>
                </a:hlinkClick>
              </a:rPr>
              <a:t>Contact</a:t>
            </a:r>
            <a:r>
              <a:rPr lang="en-US" sz="1700" dirty="0">
                <a:solidFill>
                  <a:schemeClr val="accent2"/>
                </a:solidFill>
              </a:rPr>
              <a:t> </a:t>
            </a:r>
            <a:r>
              <a:rPr lang="en-US" sz="1700" u="sng" dirty="0">
                <a:solidFill>
                  <a:schemeClr val="accent2"/>
                </a:solidFill>
                <a:hlinkClick r:id="rId4">
                  <a:extLst>
                    <a:ext uri="{A12FA001-AC4F-418D-AE19-62706E023703}">
                      <ahyp:hlinkClr xmlns:ahyp="http://schemas.microsoft.com/office/drawing/2018/hyperlinkcolor" val="tx"/>
                    </a:ext>
                  </a:extLst>
                </a:hlinkClick>
              </a:rPr>
              <a:t>potential</a:t>
            </a:r>
            <a:r>
              <a:rPr lang="en-US" sz="1700" dirty="0">
                <a:solidFill>
                  <a:schemeClr val="accent2"/>
                </a:solidFill>
              </a:rPr>
              <a:t> </a:t>
            </a:r>
            <a:r>
              <a:rPr lang="en-US" sz="1700" u="sng" dirty="0">
                <a:solidFill>
                  <a:schemeClr val="accent2"/>
                </a:solidFill>
                <a:hlinkClick r:id="rId5">
                  <a:extLst>
                    <a:ext uri="{A12FA001-AC4F-418D-AE19-62706E023703}">
                      <ahyp:hlinkClr xmlns:ahyp="http://schemas.microsoft.com/office/drawing/2018/hyperlinkcolor" val="tx"/>
                    </a:ext>
                  </a:extLst>
                </a:hlinkClick>
              </a:rPr>
              <a:t>mentors</a:t>
            </a:r>
            <a:r>
              <a:rPr lang="en-US" sz="1700" dirty="0">
                <a:solidFill>
                  <a:schemeClr val="accent2"/>
                </a:solidFill>
              </a:rPr>
              <a:t> </a:t>
            </a:r>
            <a:r>
              <a:rPr lang="en-US" sz="1700" dirty="0"/>
              <a:t>to verify they are accepting a new student during the next application cycle.</a:t>
            </a:r>
          </a:p>
          <a:p>
            <a:pPr marL="342900" lvl="0" indent="-342900" rtl="0">
              <a:lnSpc>
                <a:spcPct val="90000"/>
              </a:lnSpc>
              <a:spcBef>
                <a:spcPts val="1400"/>
              </a:spcBef>
              <a:spcAft>
                <a:spcPts val="0"/>
              </a:spcAft>
              <a:buSzPts val="2000"/>
              <a:buFont typeface="Arial"/>
              <a:buChar char="•"/>
            </a:pPr>
            <a:r>
              <a:rPr lang="en-US" sz="1700" dirty="0"/>
              <a:t>Narrow down your list with the goal of applying to around 8-12 schools. Depending on your resources, you may want to apply to a range of schools (e.g., less selective → highly selective schools). </a:t>
            </a: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4" name="Google Shape;184;p31"/>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85000"/>
              </a:lnSpc>
              <a:spcBef>
                <a:spcPts val="0"/>
              </a:spcBef>
              <a:spcAft>
                <a:spcPts val="0"/>
              </a:spcAft>
              <a:buClr>
                <a:srgbClr val="3F3F3F"/>
              </a:buClr>
              <a:buSzPts val="4800"/>
              <a:buFont typeface="Calibri"/>
              <a:buNone/>
            </a:pPr>
            <a:r>
              <a:rPr lang="en-US"/>
              <a:t>Application Requirements</a:t>
            </a:r>
            <a:endParaRPr/>
          </a:p>
        </p:txBody>
      </p:sp>
      <p:sp>
        <p:nvSpPr>
          <p:cNvPr id="179" name="Google Shape;179;p31"/>
          <p:cNvSpPr txBox="1">
            <a:spLocks noGrp="1"/>
          </p:cNvSpPr>
          <p:nvPr>
            <p:ph idx="1"/>
          </p:nvPr>
        </p:nvSpPr>
        <p:spPr>
          <a:xfrm>
            <a:off x="822959" y="1845733"/>
            <a:ext cx="7543801" cy="4566789"/>
          </a:xfrm>
          <a:prstGeom prst="rect">
            <a:avLst/>
          </a:prstGeom>
          <a:noFill/>
          <a:ln>
            <a:noFill/>
          </a:ln>
        </p:spPr>
        <p:txBody>
          <a:bodyPr spcFirstLastPara="1" wrap="square" lIns="0" tIns="45700" rIns="0" bIns="45700" anchor="t" anchorCtr="0">
            <a:noAutofit/>
          </a:bodyPr>
          <a:lstStyle/>
          <a:p>
            <a:pPr marL="342900" lvl="0" indent="-342900" algn="l" rtl="0">
              <a:lnSpc>
                <a:spcPct val="90000"/>
              </a:lnSpc>
              <a:spcBef>
                <a:spcPts val="0"/>
              </a:spcBef>
              <a:spcAft>
                <a:spcPts val="0"/>
              </a:spcAft>
              <a:buSzPts val="3200"/>
              <a:buFont typeface="Arial"/>
              <a:buChar char="•"/>
            </a:pPr>
            <a:r>
              <a:rPr lang="en-US" sz="3200"/>
              <a:t>GPA*</a:t>
            </a:r>
            <a:endParaRPr/>
          </a:p>
          <a:p>
            <a:pPr marL="342900" lvl="0" indent="-342900" algn="l" rtl="0">
              <a:lnSpc>
                <a:spcPct val="90000"/>
              </a:lnSpc>
              <a:spcBef>
                <a:spcPts val="1400"/>
              </a:spcBef>
              <a:spcAft>
                <a:spcPts val="0"/>
              </a:spcAft>
              <a:buSzPts val="3200"/>
              <a:buFont typeface="Arial"/>
              <a:buChar char="•"/>
            </a:pPr>
            <a:r>
              <a:rPr lang="en-US" sz="3200"/>
              <a:t>GRE Tests**</a:t>
            </a:r>
            <a:endParaRPr/>
          </a:p>
          <a:p>
            <a:pPr marL="342900" lvl="0" indent="-342900" algn="l" rtl="0">
              <a:lnSpc>
                <a:spcPct val="90000"/>
              </a:lnSpc>
              <a:spcBef>
                <a:spcPts val="1400"/>
              </a:spcBef>
              <a:spcAft>
                <a:spcPts val="0"/>
              </a:spcAft>
              <a:buSzPts val="3200"/>
              <a:buFont typeface="Arial"/>
              <a:buChar char="•"/>
            </a:pPr>
            <a:r>
              <a:rPr lang="en-US" sz="3200"/>
              <a:t>Research Experience</a:t>
            </a:r>
            <a:endParaRPr/>
          </a:p>
          <a:p>
            <a:pPr marL="342900" lvl="0" indent="-342900" algn="l" rtl="0">
              <a:lnSpc>
                <a:spcPct val="90000"/>
              </a:lnSpc>
              <a:spcBef>
                <a:spcPts val="1400"/>
              </a:spcBef>
              <a:spcAft>
                <a:spcPts val="0"/>
              </a:spcAft>
              <a:buSzPts val="3200"/>
              <a:buFont typeface="Arial"/>
              <a:buChar char="•"/>
            </a:pPr>
            <a:r>
              <a:rPr lang="en-US" sz="3200"/>
              <a:t>CV/ Resume</a:t>
            </a:r>
            <a:endParaRPr/>
          </a:p>
          <a:p>
            <a:pPr marL="342900" lvl="0" indent="-342900" algn="l" rtl="0">
              <a:lnSpc>
                <a:spcPct val="90000"/>
              </a:lnSpc>
              <a:spcBef>
                <a:spcPts val="1400"/>
              </a:spcBef>
              <a:spcAft>
                <a:spcPts val="0"/>
              </a:spcAft>
              <a:buSzPts val="3200"/>
              <a:buFont typeface="Arial"/>
              <a:buChar char="•"/>
            </a:pPr>
            <a:r>
              <a:rPr lang="en-US" sz="3200"/>
              <a:t>Personal Statement</a:t>
            </a:r>
            <a:endParaRPr/>
          </a:p>
          <a:p>
            <a:pPr marL="342900" lvl="0" indent="-342900" algn="l" rtl="0">
              <a:lnSpc>
                <a:spcPct val="90000"/>
              </a:lnSpc>
              <a:spcBef>
                <a:spcPts val="1400"/>
              </a:spcBef>
              <a:spcAft>
                <a:spcPts val="0"/>
              </a:spcAft>
              <a:buSzPts val="3200"/>
              <a:buFont typeface="Arial"/>
              <a:buChar char="•"/>
            </a:pPr>
            <a:r>
              <a:rPr lang="en-US" sz="3200"/>
              <a:t>Recommendation Letters</a:t>
            </a:r>
            <a:endParaRPr/>
          </a:p>
          <a:p>
            <a:pPr marL="342900" lvl="0" indent="-342900" algn="l" rtl="0">
              <a:lnSpc>
                <a:spcPct val="90000"/>
              </a:lnSpc>
              <a:spcBef>
                <a:spcPts val="1400"/>
              </a:spcBef>
              <a:spcAft>
                <a:spcPts val="0"/>
              </a:spcAft>
              <a:buSzPts val="3200"/>
              <a:buFont typeface="Arial"/>
              <a:buChar char="•"/>
            </a:pPr>
            <a:r>
              <a:rPr lang="en-US" sz="3200"/>
              <a:t>The Interview</a:t>
            </a:r>
            <a:endParaRPr/>
          </a:p>
        </p:txBody>
      </p:sp>
      <p:sp>
        <p:nvSpPr>
          <p:cNvPr id="180" name="Google Shape;180;p31"/>
          <p:cNvSpPr txBox="1"/>
          <p:nvPr/>
        </p:nvSpPr>
        <p:spPr>
          <a:xfrm>
            <a:off x="759050" y="6000900"/>
            <a:ext cx="7347000" cy="8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31"/>
          <p:cNvSpPr/>
          <p:nvPr/>
        </p:nvSpPr>
        <p:spPr>
          <a:xfrm>
            <a:off x="6018104" y="2002199"/>
            <a:ext cx="2751000" cy="1802545"/>
          </a:xfrm>
          <a:prstGeom prst="roundRect">
            <a:avLst>
              <a:gd name="adj" fmla="val 16667"/>
            </a:avLst>
          </a:prstGeom>
          <a:solidFill>
            <a:srgbClr val="FFE599"/>
          </a:solidFill>
          <a:ln w="9525"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400" dirty="0"/>
              <a:t>Even if you do not meet GPA requirements for the program, it is worth reaching out to the potential advisor to see if this is a hard requirement.</a:t>
            </a:r>
            <a:endParaRPr sz="1400" dirty="0"/>
          </a:p>
        </p:txBody>
      </p:sp>
      <p:sp>
        <p:nvSpPr>
          <p:cNvPr id="182" name="Google Shape;182;p31"/>
          <p:cNvSpPr/>
          <p:nvPr/>
        </p:nvSpPr>
        <p:spPr>
          <a:xfrm>
            <a:off x="6268269" y="4103875"/>
            <a:ext cx="2162400" cy="2290200"/>
          </a:xfrm>
          <a:prstGeom prst="roundRect">
            <a:avLst>
              <a:gd name="adj" fmla="val 16667"/>
            </a:avLst>
          </a:prstGeom>
          <a:solidFill>
            <a:srgbClr val="CFE2F3"/>
          </a:solidFill>
          <a:ln w="9525" cap="flat" cmpd="sng">
            <a:solidFill>
              <a:srgbClr val="0B53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600" dirty="0"/>
              <a:t>The GRE is not always a requirement for applications, so be sure to check the specific program requirement.</a:t>
            </a:r>
            <a:endParaRPr sz="1600" dirty="0"/>
          </a:p>
        </p:txBody>
      </p:sp>
      <p:cxnSp>
        <p:nvCxnSpPr>
          <p:cNvPr id="183" name="Google Shape;183;p31"/>
          <p:cNvCxnSpPr>
            <a:cxnSpLocks/>
            <a:endCxn id="181" idx="1"/>
          </p:cNvCxnSpPr>
          <p:nvPr/>
        </p:nvCxnSpPr>
        <p:spPr>
          <a:xfrm>
            <a:off x="2123090" y="2144110"/>
            <a:ext cx="3895014" cy="759362"/>
          </a:xfrm>
          <a:prstGeom prst="straightConnector1">
            <a:avLst/>
          </a:prstGeom>
          <a:noFill/>
          <a:ln w="9525" cap="flat" cmpd="sng">
            <a:solidFill>
              <a:srgbClr val="F1C232"/>
            </a:solidFill>
            <a:prstDash val="solid"/>
            <a:round/>
            <a:headEnd type="none" w="med" len="med"/>
            <a:tailEnd type="none" w="med" len="med"/>
          </a:ln>
        </p:spPr>
      </p:cxnSp>
      <p:cxnSp>
        <p:nvCxnSpPr>
          <p:cNvPr id="185" name="Google Shape;185;p31"/>
          <p:cNvCxnSpPr>
            <a:cxnSpLocks/>
            <a:endCxn id="182" idx="1"/>
          </p:cNvCxnSpPr>
          <p:nvPr/>
        </p:nvCxnSpPr>
        <p:spPr>
          <a:xfrm>
            <a:off x="3216166" y="2754125"/>
            <a:ext cx="3052103" cy="2494850"/>
          </a:xfrm>
          <a:prstGeom prst="straightConnector1">
            <a:avLst/>
          </a:prstGeom>
          <a:noFill/>
          <a:ln w="9525" cap="flat" cmpd="sng">
            <a:solidFill>
              <a:srgbClr val="0B5394"/>
            </a:solidFill>
            <a:prstDash val="solid"/>
            <a:round/>
            <a:headEnd type="none" w="med" len="med"/>
            <a:tailEnd type="none"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9"/>
        <p:cNvGrpSpPr/>
        <p:nvPr/>
      </p:nvGrpSpPr>
      <p:grpSpPr>
        <a:xfrm>
          <a:off x="0" y="0"/>
          <a:ext cx="0" cy="0"/>
          <a:chOff x="0" y="0"/>
          <a:chExt cx="0" cy="0"/>
        </a:xfrm>
      </p:grpSpPr>
      <p:sp useBgFill="1">
        <p:nvSpPr>
          <p:cNvPr id="197" name="Rectangle 196">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3" name="Picture 192">
            <a:extLst>
              <a:ext uri="{FF2B5EF4-FFF2-40B4-BE49-F238E27FC236}">
                <a16:creationId xmlns:a16="http://schemas.microsoft.com/office/drawing/2014/main" id="{599F260B-96FF-4346-9F7C-135399EF9513}"/>
              </a:ext>
            </a:extLst>
          </p:cNvPr>
          <p:cNvPicPr>
            <a:picLocks noChangeAspect="1"/>
          </p:cNvPicPr>
          <p:nvPr/>
        </p:nvPicPr>
        <p:blipFill rotWithShape="1">
          <a:blip r:embed="rId3">
            <a:alphaModFix amt="40000"/>
          </a:blip>
          <a:srcRect r="11666" b="-1"/>
          <a:stretch/>
        </p:blipFill>
        <p:spPr>
          <a:xfrm>
            <a:off x="20" y="10"/>
            <a:ext cx="9143980" cy="6857990"/>
          </a:xfrm>
          <a:prstGeom prst="rect">
            <a:avLst/>
          </a:prstGeom>
        </p:spPr>
      </p:pic>
      <p:sp>
        <p:nvSpPr>
          <p:cNvPr id="190" name="Google Shape;190;p32"/>
          <p:cNvSpPr txBox="1">
            <a:spLocks noGrp="1"/>
          </p:cNvSpPr>
          <p:nvPr>
            <p:ph type="title"/>
          </p:nvPr>
        </p:nvSpPr>
        <p:spPr>
          <a:xfrm>
            <a:off x="767902" y="702156"/>
            <a:ext cx="7608195" cy="1013800"/>
          </a:xfrm>
          <a:prstGeom prst="rect">
            <a:avLst/>
          </a:prstGeom>
        </p:spPr>
        <p:txBody>
          <a:bodyPr spcFirstLastPara="1" lIns="91425" tIns="45700" rIns="91425" bIns="45700" anchorCtr="0">
            <a:normAutofit/>
          </a:bodyPr>
          <a:lstStyle/>
          <a:p>
            <a:pPr marL="0" lvl="0" indent="0" rtl="0">
              <a:spcBef>
                <a:spcPts val="0"/>
              </a:spcBef>
              <a:spcAft>
                <a:spcPts val="0"/>
              </a:spcAft>
              <a:buClr>
                <a:srgbClr val="3F3F3F"/>
              </a:buClr>
              <a:buSzPts val="4800"/>
              <a:buFont typeface="Calibri"/>
              <a:buNone/>
            </a:pPr>
            <a:r>
              <a:rPr lang="en-US">
                <a:solidFill>
                  <a:schemeClr val="tx1"/>
                </a:solidFill>
              </a:rPr>
              <a:t>GPA</a:t>
            </a:r>
          </a:p>
        </p:txBody>
      </p:sp>
      <p:sp>
        <p:nvSpPr>
          <p:cNvPr id="191" name="Google Shape;191;p32"/>
          <p:cNvSpPr txBox="1">
            <a:spLocks noGrp="1"/>
          </p:cNvSpPr>
          <p:nvPr>
            <p:ph idx="1"/>
          </p:nvPr>
        </p:nvSpPr>
        <p:spPr>
          <a:xfrm>
            <a:off x="723899" y="2180496"/>
            <a:ext cx="7696201" cy="3678303"/>
          </a:xfrm>
          <a:prstGeom prst="rect">
            <a:avLst/>
          </a:prstGeom>
        </p:spPr>
        <p:txBody>
          <a:bodyPr spcFirstLastPara="1" lIns="0" tIns="45700" rIns="0" bIns="45700" anchorCtr="0">
            <a:normAutofit/>
          </a:bodyPr>
          <a:lstStyle/>
          <a:p>
            <a:pPr marL="342900" lvl="0" indent="-342900" rtl="0">
              <a:spcBef>
                <a:spcPts val="0"/>
              </a:spcBef>
              <a:spcAft>
                <a:spcPts val="0"/>
              </a:spcAft>
              <a:buClr>
                <a:srgbClr val="CE9E5B"/>
              </a:buClr>
              <a:buSzPts val="2400"/>
              <a:buFont typeface="Arial"/>
              <a:buChar char="•"/>
            </a:pPr>
            <a:r>
              <a:rPr lang="en-US" dirty="0"/>
              <a:t>You will need to send official transcripts to each school you apply to.</a:t>
            </a:r>
          </a:p>
          <a:p>
            <a:pPr marL="342900" lvl="0" indent="-342900" rtl="0">
              <a:spcBef>
                <a:spcPts val="1400"/>
              </a:spcBef>
              <a:spcAft>
                <a:spcPts val="0"/>
              </a:spcAft>
              <a:buClr>
                <a:srgbClr val="CE9E5B"/>
              </a:buClr>
              <a:buSzPts val="2400"/>
              <a:buFont typeface="Arial"/>
              <a:buChar char="•"/>
            </a:pPr>
            <a:r>
              <a:rPr lang="en-US" dirty="0"/>
              <a:t>The better your grades, the better your chances, but exceptions apply, and you do not need perfect grades.</a:t>
            </a:r>
          </a:p>
          <a:p>
            <a:pPr marL="342900" lvl="0" indent="-342900" rtl="0">
              <a:spcBef>
                <a:spcPts val="1400"/>
              </a:spcBef>
              <a:spcAft>
                <a:spcPts val="0"/>
              </a:spcAft>
              <a:buClr>
                <a:srgbClr val="CE9E5B"/>
              </a:buClr>
              <a:buSzPts val="2400"/>
              <a:buFont typeface="Arial"/>
              <a:buChar char="•"/>
            </a:pPr>
            <a:r>
              <a:rPr lang="en-US" dirty="0"/>
              <a:t>Other aspects of your package may be more important.</a:t>
            </a:r>
          </a:p>
          <a:p>
            <a:pPr marL="342900" lvl="0" indent="-342900" rtl="0">
              <a:spcBef>
                <a:spcPts val="1400"/>
              </a:spcBef>
              <a:spcAft>
                <a:spcPts val="0"/>
              </a:spcAft>
              <a:buClr>
                <a:srgbClr val="CE9E5B"/>
              </a:buClr>
              <a:buSzPts val="2400"/>
              <a:buFont typeface="Arial"/>
              <a:buChar char="•"/>
            </a:pPr>
            <a:r>
              <a:rPr lang="en-US" dirty="0"/>
              <a:t>Optional steps to make your application stellar:</a:t>
            </a:r>
          </a:p>
          <a:p>
            <a:pPr marL="384048" lvl="1" indent="-182880" rtl="0">
              <a:spcBef>
                <a:spcPts val="400"/>
              </a:spcBef>
              <a:spcAft>
                <a:spcPts val="0"/>
              </a:spcAft>
              <a:buClr>
                <a:srgbClr val="CE9E5B"/>
              </a:buClr>
              <a:buSzPts val="2000"/>
              <a:buChar char="○"/>
            </a:pPr>
            <a:r>
              <a:rPr lang="en-US" dirty="0"/>
              <a:t>Good grades in methods and statistics courses.</a:t>
            </a:r>
          </a:p>
          <a:p>
            <a:pPr marL="384048" lvl="1" indent="-182880" rtl="0">
              <a:spcBef>
                <a:spcPts val="600"/>
              </a:spcBef>
              <a:spcAft>
                <a:spcPts val="0"/>
              </a:spcAft>
              <a:buClr>
                <a:srgbClr val="CE9E5B"/>
              </a:buClr>
              <a:buSzPts val="2000"/>
              <a:buChar char="○"/>
            </a:pPr>
            <a:r>
              <a:rPr lang="en-US" dirty="0"/>
              <a:t>Expertise in open source statistical programs like R. There are </a:t>
            </a:r>
            <a:r>
              <a:rPr lang="en-US" u="sng" dirty="0">
                <a:solidFill>
                  <a:schemeClr val="accent2"/>
                </a:solidFill>
                <a:hlinkClick r:id="rId4">
                  <a:extLst>
                    <a:ext uri="{A12FA001-AC4F-418D-AE19-62706E023703}">
                      <ahyp:hlinkClr xmlns:ahyp="http://schemas.microsoft.com/office/drawing/2018/hyperlinkcolor" val="tx"/>
                    </a:ext>
                  </a:extLst>
                </a:hlinkClick>
              </a:rPr>
              <a:t>excellent</a:t>
            </a:r>
            <a:r>
              <a:rPr lang="en-US" dirty="0"/>
              <a:t> and </a:t>
            </a:r>
            <a:r>
              <a:rPr lang="en-US" u="sng" dirty="0">
                <a:solidFill>
                  <a:schemeClr val="accent2"/>
                </a:solidFill>
                <a:hlinkClick r:id="rId5">
                  <a:extLst>
                    <a:ext uri="{A12FA001-AC4F-418D-AE19-62706E023703}">
                      <ahyp:hlinkClr xmlns:ahyp="http://schemas.microsoft.com/office/drawing/2018/hyperlinkcolor" val="tx"/>
                    </a:ext>
                  </a:extLst>
                </a:hlinkClick>
              </a:rPr>
              <a:t>free</a:t>
            </a:r>
            <a:r>
              <a:rPr lang="en-US" dirty="0"/>
              <a:t> </a:t>
            </a:r>
            <a:r>
              <a:rPr lang="en-US" u="sng" dirty="0">
                <a:solidFill>
                  <a:schemeClr val="accent2"/>
                </a:solidFill>
                <a:hlinkClick r:id="rId6">
                  <a:extLst>
                    <a:ext uri="{A12FA001-AC4F-418D-AE19-62706E023703}">
                      <ahyp:hlinkClr xmlns:ahyp="http://schemas.microsoft.com/office/drawing/2018/hyperlinkcolor" val="tx"/>
                    </a:ext>
                  </a:extLst>
                </a:hlinkClick>
              </a:rPr>
              <a:t>resources</a:t>
            </a:r>
            <a:r>
              <a:rPr lang="en-US" dirty="0"/>
              <a:t> online for teaching yourself this program.</a:t>
            </a: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3"/>
          <p:cNvSpPr txBox="1">
            <a:spLocks noGrp="1"/>
          </p:cNvSpPr>
          <p:nvPr>
            <p:ph type="title"/>
          </p:nvPr>
        </p:nvSpPr>
        <p:spPr>
          <a:xfrm>
            <a:off x="822950" y="286602"/>
            <a:ext cx="7543800" cy="8010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u="sng" dirty="0">
                <a:solidFill>
                  <a:schemeClr val="accent2"/>
                </a:solidFill>
                <a:hlinkClick r:id="rId3">
                  <a:extLst>
                    <a:ext uri="{A12FA001-AC4F-418D-AE19-62706E023703}">
                      <ahyp:hlinkClr xmlns:ahyp="http://schemas.microsoft.com/office/drawing/2018/hyperlinkcolor" val="tx"/>
                    </a:ext>
                  </a:extLst>
                </a:hlinkClick>
              </a:rPr>
              <a:t>Graduate Record Examination (GRE)</a:t>
            </a:r>
            <a:endParaRPr dirty="0">
              <a:solidFill>
                <a:schemeClr val="accent2"/>
              </a:solidFill>
            </a:endParaRPr>
          </a:p>
        </p:txBody>
      </p:sp>
      <p:sp>
        <p:nvSpPr>
          <p:cNvPr id="198" name="Google Shape;198;p33"/>
          <p:cNvSpPr/>
          <p:nvPr/>
        </p:nvSpPr>
        <p:spPr>
          <a:xfrm>
            <a:off x="562975" y="1965433"/>
            <a:ext cx="2559000" cy="4636841"/>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r>
              <a:rPr lang="en-US" sz="1700" b="1" dirty="0"/>
              <a:t>Take the exam the summer before you apply.</a:t>
            </a:r>
            <a:endParaRPr sz="1700" b="1" dirty="0"/>
          </a:p>
          <a:p>
            <a:pPr marL="0" lvl="0" indent="0" algn="l" rtl="0">
              <a:spcBef>
                <a:spcPts val="0"/>
              </a:spcBef>
              <a:spcAft>
                <a:spcPts val="0"/>
              </a:spcAft>
              <a:buNone/>
            </a:pPr>
            <a:endParaRPr sz="1700" dirty="0"/>
          </a:p>
          <a:p>
            <a:pPr marL="0" lvl="0" indent="0" algn="l" rtl="0">
              <a:spcBef>
                <a:spcPts val="0"/>
              </a:spcBef>
              <a:spcAft>
                <a:spcPts val="0"/>
              </a:spcAft>
              <a:buNone/>
            </a:pPr>
            <a:endParaRPr sz="1700" dirty="0"/>
          </a:p>
          <a:p>
            <a:pPr marL="0" lvl="0" indent="0" algn="l" rtl="0">
              <a:spcBef>
                <a:spcPts val="0"/>
              </a:spcBef>
              <a:spcAft>
                <a:spcPts val="0"/>
              </a:spcAft>
              <a:buNone/>
            </a:pPr>
            <a:r>
              <a:rPr lang="en-US" sz="1700" b="1" dirty="0"/>
              <a:t>Don’t wait until the last minute. </a:t>
            </a:r>
            <a:r>
              <a:rPr lang="en-US" sz="1700" dirty="0"/>
              <a:t>Scores can take up to 6 weeks to process.</a:t>
            </a:r>
            <a:endParaRPr sz="1700" dirty="0"/>
          </a:p>
          <a:p>
            <a:pPr marL="0" lvl="0" indent="0" algn="l" rtl="0">
              <a:spcBef>
                <a:spcPts val="0"/>
              </a:spcBef>
              <a:spcAft>
                <a:spcPts val="0"/>
              </a:spcAft>
              <a:buNone/>
            </a:pPr>
            <a:endParaRPr sz="1700" dirty="0"/>
          </a:p>
          <a:p>
            <a:pPr marL="0" lvl="0" indent="0" algn="l" rtl="0">
              <a:spcBef>
                <a:spcPts val="0"/>
              </a:spcBef>
              <a:spcAft>
                <a:spcPts val="0"/>
              </a:spcAft>
              <a:buNone/>
            </a:pPr>
            <a:endParaRPr sz="1700" dirty="0"/>
          </a:p>
          <a:p>
            <a:pPr marL="0" lvl="0" indent="0" algn="l" rtl="0">
              <a:spcBef>
                <a:spcPts val="0"/>
              </a:spcBef>
              <a:spcAft>
                <a:spcPts val="0"/>
              </a:spcAft>
              <a:buNone/>
            </a:pPr>
            <a:r>
              <a:rPr lang="en-US" sz="1700" b="1" dirty="0"/>
              <a:t>Scores are good for 5 years. </a:t>
            </a:r>
            <a:r>
              <a:rPr lang="en-US" sz="1700" dirty="0"/>
              <a:t>Take it even if you’re considering waiting a year or two to apply to graduate school: </a:t>
            </a:r>
            <a:endParaRPr sz="1700" dirty="0"/>
          </a:p>
        </p:txBody>
      </p:sp>
      <p:sp>
        <p:nvSpPr>
          <p:cNvPr id="199" name="Google Shape;199;p33"/>
          <p:cNvSpPr/>
          <p:nvPr/>
        </p:nvSpPr>
        <p:spPr>
          <a:xfrm>
            <a:off x="3403425" y="1965433"/>
            <a:ext cx="2559000" cy="4636842"/>
          </a:xfrm>
          <a:prstGeom prst="roundRect">
            <a:avLst>
              <a:gd name="adj" fmla="val 16667"/>
            </a:avLst>
          </a:prstGeom>
          <a:ln>
            <a:headEnd type="none" w="sm" len="sm"/>
            <a:tailEnd type="none" w="sm" len="sm"/>
          </a:ln>
        </p:spPr>
        <p:style>
          <a:lnRef idx="1">
            <a:schemeClr val="accent2"/>
          </a:lnRef>
          <a:fillRef idx="2">
            <a:schemeClr val="accent2"/>
          </a:fillRef>
          <a:effectRef idx="1">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r>
              <a:rPr lang="en-US" sz="1500" b="1" dirty="0"/>
              <a:t>Keep the price tag in mind:</a:t>
            </a:r>
            <a:endParaRPr sz="1500" dirty="0"/>
          </a:p>
          <a:p>
            <a:pPr marL="0" lvl="0" indent="0" algn="l" rtl="0">
              <a:spcBef>
                <a:spcPts val="0"/>
              </a:spcBef>
              <a:spcAft>
                <a:spcPts val="0"/>
              </a:spcAft>
              <a:buNone/>
            </a:pPr>
            <a:r>
              <a:rPr lang="en-US" sz="1500" dirty="0"/>
              <a:t>The exam costs $205 to take. </a:t>
            </a:r>
            <a:endParaRPr sz="1500" dirty="0"/>
          </a:p>
          <a:p>
            <a:pPr marL="0" lvl="0" indent="0" algn="l" rtl="0">
              <a:spcBef>
                <a:spcPts val="0"/>
              </a:spcBef>
              <a:spcAft>
                <a:spcPts val="0"/>
              </a:spcAft>
              <a:buNone/>
            </a:pPr>
            <a:r>
              <a:rPr lang="en-US" sz="1500" dirty="0"/>
              <a:t>Sending official scores to schools often includes additional fees.</a:t>
            </a:r>
            <a:endParaRPr sz="1500" dirty="0"/>
          </a:p>
          <a:p>
            <a:pPr marL="0" lvl="0" indent="0" algn="l" rtl="0">
              <a:spcBef>
                <a:spcPts val="0"/>
              </a:spcBef>
              <a:spcAft>
                <a:spcPts val="0"/>
              </a:spcAft>
              <a:buNone/>
            </a:pPr>
            <a:endParaRPr sz="1500" dirty="0"/>
          </a:p>
          <a:p>
            <a:pPr marL="0" lvl="0" indent="0" algn="l" rtl="0">
              <a:spcBef>
                <a:spcPts val="0"/>
              </a:spcBef>
              <a:spcAft>
                <a:spcPts val="0"/>
              </a:spcAft>
              <a:buNone/>
            </a:pPr>
            <a:r>
              <a:rPr lang="en-US" sz="1500" dirty="0"/>
              <a:t>Look into the </a:t>
            </a:r>
            <a:r>
              <a:rPr lang="en-US" sz="1500" u="sng" dirty="0">
                <a:solidFill>
                  <a:schemeClr val="hlink"/>
                </a:solidFill>
                <a:hlinkClick r:id="rId4"/>
              </a:rPr>
              <a:t>GRE Fee Reduction Program</a:t>
            </a:r>
            <a:r>
              <a:rPr lang="en-US" sz="1500" dirty="0"/>
              <a:t> for financial assistance. </a:t>
            </a:r>
            <a:endParaRPr sz="1500" dirty="0"/>
          </a:p>
          <a:p>
            <a:pPr marL="0" lvl="0" indent="0" algn="l" rtl="0">
              <a:spcBef>
                <a:spcPts val="0"/>
              </a:spcBef>
              <a:spcAft>
                <a:spcPts val="0"/>
              </a:spcAft>
              <a:buNone/>
            </a:pPr>
            <a:endParaRPr sz="1500" dirty="0"/>
          </a:p>
          <a:p>
            <a:pPr marL="0" lvl="0" indent="0" algn="l" rtl="0">
              <a:spcBef>
                <a:spcPts val="0"/>
              </a:spcBef>
              <a:spcAft>
                <a:spcPts val="0"/>
              </a:spcAft>
              <a:buNone/>
            </a:pPr>
            <a:r>
              <a:rPr lang="en-US" sz="1500" dirty="0"/>
              <a:t>Ask potential programs if they can accept unofficial scores -- some do and only require your official scores if you’ve been accepted to the program. </a:t>
            </a:r>
            <a:endParaRPr sz="1500" dirty="0"/>
          </a:p>
        </p:txBody>
      </p:sp>
      <p:sp>
        <p:nvSpPr>
          <p:cNvPr id="200" name="Google Shape;200;p33"/>
          <p:cNvSpPr/>
          <p:nvPr/>
        </p:nvSpPr>
        <p:spPr>
          <a:xfrm>
            <a:off x="6168800" y="1965433"/>
            <a:ext cx="2723700" cy="2522484"/>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r>
              <a:rPr lang="en-US" sz="1300" b="1" dirty="0"/>
              <a:t>Don’t forget to prepare.</a:t>
            </a:r>
            <a:endParaRPr sz="1300" b="1" dirty="0"/>
          </a:p>
          <a:p>
            <a:pPr marL="0" lvl="0" indent="0" algn="l" rtl="0">
              <a:spcBef>
                <a:spcPts val="0"/>
              </a:spcBef>
              <a:spcAft>
                <a:spcPts val="0"/>
              </a:spcAft>
              <a:buNone/>
            </a:pPr>
            <a:endParaRPr sz="1300" dirty="0"/>
          </a:p>
          <a:p>
            <a:pPr marL="0" lvl="0" indent="0" algn="l" rtl="0">
              <a:spcBef>
                <a:spcPts val="0"/>
              </a:spcBef>
              <a:spcAft>
                <a:spcPts val="0"/>
              </a:spcAft>
              <a:buNone/>
            </a:pPr>
            <a:r>
              <a:rPr lang="en-US" sz="1300" u="sng" dirty="0">
                <a:solidFill>
                  <a:schemeClr val="accent2"/>
                </a:solidFill>
                <a:hlinkClick r:id="rId5">
                  <a:extLst>
                    <a:ext uri="{A12FA001-AC4F-418D-AE19-62706E023703}">
                      <ahyp:hlinkClr xmlns:ahyp="http://schemas.microsoft.com/office/drawing/2018/hyperlinkcolor" val="tx"/>
                    </a:ext>
                  </a:extLst>
                </a:hlinkClick>
              </a:rPr>
              <a:t>The GRE offers a free practice test. </a:t>
            </a:r>
            <a:endParaRPr sz="1300" dirty="0">
              <a:solidFill>
                <a:schemeClr val="accent2"/>
              </a:solidFill>
            </a:endParaRPr>
          </a:p>
          <a:p>
            <a:pPr marL="0" lvl="0" indent="0" algn="l" rtl="0">
              <a:spcBef>
                <a:spcPts val="0"/>
              </a:spcBef>
              <a:spcAft>
                <a:spcPts val="0"/>
              </a:spcAft>
              <a:buNone/>
            </a:pPr>
            <a:endParaRPr sz="1300" dirty="0"/>
          </a:p>
          <a:p>
            <a:pPr marL="0" lvl="0" indent="0" algn="l" rtl="0">
              <a:spcBef>
                <a:spcPts val="0"/>
              </a:spcBef>
              <a:spcAft>
                <a:spcPts val="0"/>
              </a:spcAft>
              <a:buNone/>
            </a:pPr>
            <a:r>
              <a:rPr lang="en-US" sz="1300" dirty="0"/>
              <a:t>Test-prep books (see </a:t>
            </a:r>
            <a:r>
              <a:rPr lang="en-US" sz="1300" u="sng" dirty="0">
                <a:solidFill>
                  <a:schemeClr val="accent2"/>
                </a:solidFill>
                <a:hlinkClick r:id="rId6">
                  <a:extLst>
                    <a:ext uri="{A12FA001-AC4F-418D-AE19-62706E023703}">
                      <ahyp:hlinkClr xmlns:ahyp="http://schemas.microsoft.com/office/drawing/2018/hyperlinkcolor" val="tx"/>
                    </a:ext>
                  </a:extLst>
                </a:hlinkClick>
              </a:rPr>
              <a:t>Kaplan</a:t>
            </a:r>
            <a:r>
              <a:rPr lang="en-US" sz="1300" dirty="0"/>
              <a:t> and </a:t>
            </a:r>
            <a:r>
              <a:rPr lang="en-US" sz="1300" u="sng" dirty="0">
                <a:solidFill>
                  <a:schemeClr val="accent2"/>
                </a:solidFill>
                <a:hlinkClick r:id="rId7">
                  <a:extLst>
                    <a:ext uri="{A12FA001-AC4F-418D-AE19-62706E023703}">
                      <ahyp:hlinkClr xmlns:ahyp="http://schemas.microsoft.com/office/drawing/2018/hyperlinkcolor" val="tx"/>
                    </a:ext>
                  </a:extLst>
                </a:hlinkClick>
              </a:rPr>
              <a:t>ETS</a:t>
            </a:r>
            <a:r>
              <a:rPr lang="en-US" sz="1300" dirty="0"/>
              <a:t>) are excellent, range from $30-$60.</a:t>
            </a:r>
            <a:endParaRPr sz="1300" dirty="0"/>
          </a:p>
          <a:p>
            <a:pPr marL="0" lvl="0" indent="0" algn="l" rtl="0">
              <a:spcBef>
                <a:spcPts val="0"/>
              </a:spcBef>
              <a:spcAft>
                <a:spcPts val="0"/>
              </a:spcAft>
              <a:buNone/>
            </a:pPr>
            <a:endParaRPr sz="1300" dirty="0"/>
          </a:p>
          <a:p>
            <a:pPr marL="0" lvl="0" indent="0" algn="l" rtl="0">
              <a:spcBef>
                <a:spcPts val="0"/>
              </a:spcBef>
              <a:spcAft>
                <a:spcPts val="0"/>
              </a:spcAft>
              <a:buNone/>
            </a:pPr>
            <a:r>
              <a:rPr lang="en-US" sz="1300" dirty="0"/>
              <a:t>Look online for free vocabulary flash cards. </a:t>
            </a:r>
            <a:endParaRPr sz="1300" dirty="0"/>
          </a:p>
        </p:txBody>
      </p:sp>
      <p:sp>
        <p:nvSpPr>
          <p:cNvPr id="201" name="Google Shape;201;p33"/>
          <p:cNvSpPr/>
          <p:nvPr/>
        </p:nvSpPr>
        <p:spPr>
          <a:xfrm>
            <a:off x="6168800" y="4687614"/>
            <a:ext cx="2723700" cy="1914736"/>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US" sz="1200" b="1" dirty="0"/>
              <a:t>Some programs also require subject GREs. </a:t>
            </a:r>
            <a:endParaRPr sz="1200" b="1"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Clr>
                <a:schemeClr val="dk1"/>
              </a:buClr>
              <a:buSzPts val="1100"/>
              <a:buFont typeface="Arial"/>
              <a:buNone/>
            </a:pPr>
            <a:r>
              <a:rPr lang="en-US" sz="1200" dirty="0"/>
              <a:t>These are additional exams specific to subject matter, like Psychology. Make sure you know whether your program requires this and factor in the cost of taking and preparing for this exam as well.</a:t>
            </a:r>
            <a:endParaRPr sz="1200" dirty="0"/>
          </a:p>
          <a:p>
            <a:pPr marL="0" lvl="0" indent="0" algn="l" rtl="0">
              <a:spcBef>
                <a:spcPts val="0"/>
              </a:spcBef>
              <a:spcAft>
                <a:spcPts val="0"/>
              </a:spcAft>
              <a:buNone/>
            </a:pPr>
            <a:endParaRPr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05"/>
        <p:cNvGrpSpPr/>
        <p:nvPr/>
      </p:nvGrpSpPr>
      <p:grpSpPr>
        <a:xfrm>
          <a:off x="0" y="0"/>
          <a:ext cx="0" cy="0"/>
          <a:chOff x="0" y="0"/>
          <a:chExt cx="0" cy="0"/>
        </a:xfrm>
      </p:grpSpPr>
      <p:sp useBgFill="1">
        <p:nvSpPr>
          <p:cNvPr id="150" name="Rectangle 149">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 name="Picture 208" descr="A blurry image of a library&#10;&#10;Description automatically generated">
            <a:extLst>
              <a:ext uri="{FF2B5EF4-FFF2-40B4-BE49-F238E27FC236}">
                <a16:creationId xmlns:a16="http://schemas.microsoft.com/office/drawing/2014/main" id="{A53F8A2E-301D-41CA-A963-776C98F3D45A}"/>
              </a:ext>
            </a:extLst>
          </p:cNvPr>
          <p:cNvPicPr>
            <a:picLocks noChangeAspect="1"/>
          </p:cNvPicPr>
          <p:nvPr/>
        </p:nvPicPr>
        <p:blipFill rotWithShape="1">
          <a:blip r:embed="rId3"/>
          <a:srcRect l="21783" r="44121" b="-1"/>
          <a:stretch/>
        </p:blipFill>
        <p:spPr>
          <a:xfrm>
            <a:off x="5640962" y="10"/>
            <a:ext cx="3503038" cy="6857990"/>
          </a:xfrm>
          <a:prstGeom prst="rect">
            <a:avLst/>
          </a:prstGeom>
        </p:spPr>
      </p:pic>
      <p:sp>
        <p:nvSpPr>
          <p:cNvPr id="206" name="Google Shape;206;p34"/>
          <p:cNvSpPr txBox="1">
            <a:spLocks noGrp="1"/>
          </p:cNvSpPr>
          <p:nvPr>
            <p:ph type="title"/>
          </p:nvPr>
        </p:nvSpPr>
        <p:spPr>
          <a:xfrm>
            <a:off x="435894" y="702156"/>
            <a:ext cx="5418806" cy="1013800"/>
          </a:xfrm>
          <a:prstGeom prst="rect">
            <a:avLst/>
          </a:prstGeom>
        </p:spPr>
        <p:txBody>
          <a:bodyPr spcFirstLastPara="1" lIns="91425" tIns="45700" rIns="91425" bIns="45700" anchorCtr="0">
            <a:normAutofit/>
          </a:bodyPr>
          <a:lstStyle/>
          <a:p>
            <a:pPr marL="0" lvl="0" indent="0" rtl="0">
              <a:lnSpc>
                <a:spcPct val="90000"/>
              </a:lnSpc>
              <a:spcBef>
                <a:spcPts val="0"/>
              </a:spcBef>
              <a:spcAft>
                <a:spcPts val="0"/>
              </a:spcAft>
              <a:buClr>
                <a:srgbClr val="3F3F3F"/>
              </a:buClr>
              <a:buSzPts val="4800"/>
              <a:buFont typeface="Calibri"/>
              <a:buNone/>
            </a:pPr>
            <a:r>
              <a:rPr lang="en-US" sz="2400" b="1">
                <a:solidFill>
                  <a:schemeClr val="accent1"/>
                </a:solidFill>
              </a:rPr>
              <a:t>Prior Research Experience Is Highly Valued</a:t>
            </a:r>
          </a:p>
        </p:txBody>
      </p:sp>
      <p:sp>
        <p:nvSpPr>
          <p:cNvPr id="152" name="Rectangle 151">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500634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07" name="Google Shape;207;p34"/>
          <p:cNvSpPr txBox="1">
            <a:spLocks noGrp="1"/>
          </p:cNvSpPr>
          <p:nvPr>
            <p:ph idx="1"/>
          </p:nvPr>
        </p:nvSpPr>
        <p:spPr>
          <a:xfrm>
            <a:off x="435895" y="1896533"/>
            <a:ext cx="4731752" cy="3962266"/>
          </a:xfrm>
          <a:prstGeom prst="rect">
            <a:avLst/>
          </a:prstGeom>
        </p:spPr>
        <p:txBody>
          <a:bodyPr spcFirstLastPara="1" lIns="0" tIns="45700" rIns="0" bIns="45700" anchorCtr="0">
            <a:normAutofit/>
          </a:bodyPr>
          <a:lstStyle/>
          <a:p>
            <a:pPr marL="342900" lvl="0" indent="-342900" rtl="0">
              <a:lnSpc>
                <a:spcPct val="90000"/>
              </a:lnSpc>
              <a:spcBef>
                <a:spcPts val="0"/>
              </a:spcBef>
              <a:spcAft>
                <a:spcPts val="0"/>
              </a:spcAft>
              <a:buClr>
                <a:srgbClr val="DBB170"/>
              </a:buClr>
              <a:buSzPts val="2400"/>
              <a:buFont typeface="Arial"/>
              <a:buChar char="•"/>
            </a:pPr>
            <a:r>
              <a:rPr lang="en-US" dirty="0"/>
              <a:t>Work in the research labs at your university</a:t>
            </a:r>
          </a:p>
          <a:p>
            <a:pPr marL="685800" lvl="1" indent="-184150" rtl="0">
              <a:lnSpc>
                <a:spcPct val="90000"/>
              </a:lnSpc>
              <a:spcBef>
                <a:spcPts val="600"/>
              </a:spcBef>
              <a:spcAft>
                <a:spcPts val="0"/>
              </a:spcAft>
              <a:buClr>
                <a:srgbClr val="DBB170"/>
              </a:buClr>
              <a:buSzPts val="2000"/>
              <a:buChar char="○"/>
            </a:pPr>
            <a:r>
              <a:rPr lang="en-US" dirty="0"/>
              <a:t>You can contact professors to ask about available positions.</a:t>
            </a:r>
          </a:p>
          <a:p>
            <a:pPr marL="685800" lvl="1" indent="-184150" rtl="0">
              <a:lnSpc>
                <a:spcPct val="90000"/>
              </a:lnSpc>
              <a:spcBef>
                <a:spcPts val="600"/>
              </a:spcBef>
              <a:spcAft>
                <a:spcPts val="0"/>
              </a:spcAft>
              <a:buClr>
                <a:srgbClr val="DBB170"/>
              </a:buClr>
              <a:buSzPts val="2000"/>
              <a:buChar char="○"/>
            </a:pPr>
            <a:r>
              <a:rPr lang="en-US" dirty="0"/>
              <a:t>Some spots are paid but most are voluntary or for course credit. Ask about work-study options.</a:t>
            </a:r>
          </a:p>
          <a:p>
            <a:pPr marL="685800" lvl="1" indent="-184150" rtl="0">
              <a:lnSpc>
                <a:spcPct val="90000"/>
              </a:lnSpc>
              <a:spcBef>
                <a:spcPts val="600"/>
              </a:spcBef>
              <a:spcAft>
                <a:spcPts val="0"/>
              </a:spcAft>
              <a:buClr>
                <a:srgbClr val="DBB170"/>
              </a:buClr>
              <a:buSzPts val="2000"/>
              <a:buChar char="○"/>
            </a:pPr>
            <a:r>
              <a:rPr lang="en-US" dirty="0"/>
              <a:t>When working in research labs, show initiative, get involved with research projects.</a:t>
            </a:r>
          </a:p>
          <a:p>
            <a:pPr marL="685800" lvl="1" indent="-184150">
              <a:lnSpc>
                <a:spcPct val="90000"/>
              </a:lnSpc>
              <a:spcBef>
                <a:spcPts val="600"/>
              </a:spcBef>
              <a:spcAft>
                <a:spcPts val="0"/>
              </a:spcAft>
              <a:buClr>
                <a:srgbClr val="DBB170"/>
              </a:buClr>
              <a:buSzPts val="2000"/>
              <a:buFont typeface="Wingdings 2" charset="2"/>
              <a:buChar char="○"/>
            </a:pPr>
            <a:r>
              <a:rPr lang="en-US" dirty="0"/>
              <a:t>You can also work over the summer or work full-time as a research assistant between undergraduate and graduate school.</a:t>
            </a:r>
          </a:p>
          <a:p>
            <a:pPr marL="342900" lvl="0" indent="-342900" rtl="0">
              <a:lnSpc>
                <a:spcPct val="90000"/>
              </a:lnSpc>
              <a:spcBef>
                <a:spcPts val="1600"/>
              </a:spcBef>
              <a:spcAft>
                <a:spcPts val="0"/>
              </a:spcAft>
              <a:buClr>
                <a:srgbClr val="DBB170"/>
              </a:buClr>
              <a:buSzPts val="2400"/>
              <a:buFont typeface="Arial"/>
              <a:buChar char="•"/>
            </a:pPr>
            <a:r>
              <a:rPr lang="en-US" dirty="0"/>
              <a:t>Write a senior honors thesis</a:t>
            </a:r>
          </a:p>
          <a:p>
            <a:pPr marL="914400" lvl="1" indent="-381000" rtl="0">
              <a:lnSpc>
                <a:spcPct val="90000"/>
              </a:lnSpc>
              <a:spcBef>
                <a:spcPts val="1600"/>
              </a:spcBef>
              <a:spcAft>
                <a:spcPts val="0"/>
              </a:spcAft>
              <a:buClr>
                <a:srgbClr val="DBB170"/>
              </a:buClr>
              <a:buSzPts val="2400"/>
              <a:buFont typeface="Arial"/>
              <a:buChar char="○"/>
            </a:pPr>
            <a:r>
              <a:rPr lang="en-US" dirty="0"/>
              <a:t>Check the Psychology department website of your university to see the requirements and timeline.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5"/>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85000"/>
              </a:lnSpc>
              <a:spcBef>
                <a:spcPts val="0"/>
              </a:spcBef>
              <a:spcAft>
                <a:spcPts val="0"/>
              </a:spcAft>
              <a:buClr>
                <a:srgbClr val="3F3F3F"/>
              </a:buClr>
              <a:buSzPts val="4800"/>
              <a:buFont typeface="Calibri"/>
              <a:buNone/>
            </a:pPr>
            <a:r>
              <a:rPr lang="en-US"/>
              <a:t>CV</a:t>
            </a:r>
          </a:p>
        </p:txBody>
      </p:sp>
      <p:pic>
        <p:nvPicPr>
          <p:cNvPr id="213" name="Google Shape;213;p35"/>
          <p:cNvPicPr preferRelativeResize="0"/>
          <p:nvPr/>
        </p:nvPicPr>
        <p:blipFill rotWithShape="1">
          <a:blip r:embed="rId3">
            <a:alphaModFix/>
          </a:blip>
          <a:srcRect/>
          <a:stretch/>
        </p:blipFill>
        <p:spPr>
          <a:xfrm>
            <a:off x="2225633" y="0"/>
            <a:ext cx="6918368" cy="6858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17"/>
        <p:cNvGrpSpPr/>
        <p:nvPr/>
      </p:nvGrpSpPr>
      <p:grpSpPr>
        <a:xfrm>
          <a:off x="0" y="0"/>
          <a:ext cx="0" cy="0"/>
          <a:chOff x="0" y="0"/>
          <a:chExt cx="0" cy="0"/>
        </a:xfrm>
      </p:grpSpPr>
      <p:sp useBgFill="1">
        <p:nvSpPr>
          <p:cNvPr id="96" name="Rectangle 95">
            <a:extLst>
              <a:ext uri="{FF2B5EF4-FFF2-40B4-BE49-F238E27FC236}">
                <a16:creationId xmlns:a16="http://schemas.microsoft.com/office/drawing/2014/main" id="{8D1F1056-9A78-4FBC-9404-54512B6B5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Google Shape;218;p36"/>
          <p:cNvSpPr txBox="1">
            <a:spLocks noGrp="1"/>
          </p:cNvSpPr>
          <p:nvPr>
            <p:ph type="title"/>
          </p:nvPr>
        </p:nvSpPr>
        <p:spPr>
          <a:xfrm>
            <a:off x="435894" y="702156"/>
            <a:ext cx="8272212" cy="1013800"/>
          </a:xfrm>
          <a:prstGeom prst="rect">
            <a:avLst/>
          </a:prstGeom>
        </p:spPr>
        <p:txBody>
          <a:bodyPr spcFirstLastPara="1" lIns="91425" tIns="45700" rIns="91425" bIns="45700" anchorCtr="0">
            <a:normAutofit/>
          </a:bodyPr>
          <a:lstStyle/>
          <a:p>
            <a:pPr marL="0" lvl="0" indent="0" rtl="0">
              <a:spcBef>
                <a:spcPts val="0"/>
              </a:spcBef>
              <a:spcAft>
                <a:spcPts val="0"/>
              </a:spcAft>
              <a:buClr>
                <a:srgbClr val="3F3F3F"/>
              </a:buClr>
              <a:buSzPts val="4800"/>
              <a:buFont typeface="Calibri"/>
              <a:buNone/>
            </a:pPr>
            <a:r>
              <a:rPr lang="en-US">
                <a:solidFill>
                  <a:schemeClr val="accent2"/>
                </a:solidFill>
              </a:rPr>
              <a:t>Personal Statement</a:t>
            </a:r>
          </a:p>
        </p:txBody>
      </p:sp>
      <p:sp>
        <p:nvSpPr>
          <p:cNvPr id="98" name="Rectangle 97">
            <a:extLst>
              <a:ext uri="{FF2B5EF4-FFF2-40B4-BE49-F238E27FC236}">
                <a16:creationId xmlns:a16="http://schemas.microsoft.com/office/drawing/2014/main" id="{9659E4B7-86DE-4B00-A707-DD85CE5DB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899" y="457201"/>
            <a:ext cx="8474200" cy="914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19" name="Google Shape;219;p36"/>
          <p:cNvSpPr txBox="1">
            <a:spLocks noGrp="1"/>
          </p:cNvSpPr>
          <p:nvPr>
            <p:ph idx="1"/>
          </p:nvPr>
        </p:nvSpPr>
        <p:spPr>
          <a:xfrm>
            <a:off x="435894" y="2180496"/>
            <a:ext cx="8272211" cy="3678303"/>
          </a:xfrm>
          <a:prstGeom prst="rect">
            <a:avLst/>
          </a:prstGeom>
        </p:spPr>
        <p:txBody>
          <a:bodyPr spcFirstLastPara="1" lIns="0" tIns="45700" rIns="0" bIns="45700" anchorCtr="0">
            <a:normAutofit/>
          </a:bodyPr>
          <a:lstStyle/>
          <a:p>
            <a:pPr marL="342900" lvl="0" indent="-365760" rtl="0">
              <a:spcBef>
                <a:spcPts val="0"/>
              </a:spcBef>
              <a:buSzPts val="2400"/>
              <a:buFont typeface="Arial"/>
              <a:buChar char="•"/>
            </a:pPr>
            <a:r>
              <a:rPr lang="en-US"/>
              <a:t>Read each school’s prompt carefully. Tailor the statement to the program and advisor you’re applying to.</a:t>
            </a:r>
          </a:p>
          <a:p>
            <a:pPr marL="342900" lvl="0" indent="-365760" rtl="0">
              <a:spcBef>
                <a:spcPts val="0"/>
              </a:spcBef>
              <a:buSzPts val="2400"/>
              <a:buFont typeface="Arial"/>
              <a:buChar char="•"/>
            </a:pPr>
            <a:r>
              <a:rPr lang="en-US"/>
              <a:t>Use a worksheet to prepare your statement. Some examples:</a:t>
            </a:r>
          </a:p>
          <a:p>
            <a:pPr marL="914400" lvl="1" indent="-355600" rtl="0">
              <a:spcBef>
                <a:spcPts val="0"/>
              </a:spcBef>
              <a:buSzPts val="2000"/>
              <a:buChar char="○"/>
            </a:pPr>
            <a:r>
              <a:rPr lang="en-US" u="sng">
                <a:hlinkClick r:id="rId3"/>
              </a:rPr>
              <a:t>UCAS Personal Statement Worksheet</a:t>
            </a:r>
            <a:endParaRPr lang="en-US"/>
          </a:p>
          <a:p>
            <a:pPr marL="914400" lvl="1" indent="-355600" rtl="0">
              <a:spcBef>
                <a:spcPts val="0"/>
              </a:spcBef>
              <a:buSzPts val="2000"/>
              <a:buChar char="○"/>
            </a:pPr>
            <a:r>
              <a:rPr lang="en-US" u="sng">
                <a:hlinkClick r:id="rId4"/>
              </a:rPr>
              <a:t>Amherst College - Writing Your Personal Statement</a:t>
            </a:r>
            <a:endParaRPr lang="en-US"/>
          </a:p>
          <a:p>
            <a:pPr marL="914400" lvl="1" indent="-355600" rtl="0">
              <a:spcBef>
                <a:spcPts val="0"/>
              </a:spcBef>
              <a:buSzPts val="2000"/>
              <a:buChar char="○"/>
            </a:pPr>
            <a:r>
              <a:rPr lang="en-US" u="sng">
                <a:hlinkClick r:id="rId5"/>
              </a:rPr>
              <a:t>Old Dominion - Writing an Effective Personal Statement</a:t>
            </a:r>
            <a:endParaRPr lang="en-US"/>
          </a:p>
          <a:p>
            <a:pPr marL="384048" lvl="1" indent="-227330" rtl="0">
              <a:spcBef>
                <a:spcPts val="0"/>
              </a:spcBef>
              <a:buSzPts val="2400"/>
              <a:buChar char="○"/>
            </a:pPr>
            <a:r>
              <a:rPr lang="en-US"/>
              <a:t>Consider using a book as a guide to crafting the best possible statement. </a:t>
            </a:r>
          </a:p>
          <a:p>
            <a:pPr marL="1371600" lvl="2" indent="-355600" rtl="0">
              <a:spcBef>
                <a:spcPts val="0"/>
              </a:spcBef>
              <a:buSzPts val="2000"/>
              <a:buChar char="■"/>
            </a:pPr>
            <a:r>
              <a:rPr lang="en-US"/>
              <a:t>Example: Donald Asher’s Graduate Admissions Essays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3"/>
        <p:cNvGrpSpPr/>
        <p:nvPr/>
      </p:nvGrpSpPr>
      <p:grpSpPr>
        <a:xfrm>
          <a:off x="0" y="0"/>
          <a:ext cx="0" cy="0"/>
          <a:chOff x="0" y="0"/>
          <a:chExt cx="0" cy="0"/>
        </a:xfrm>
      </p:grpSpPr>
      <p:sp useBgFill="1">
        <p:nvSpPr>
          <p:cNvPr id="103" name="Rectangle 102">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935" y="485678"/>
            <a:ext cx="3131058"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Google Shape;224;p37"/>
          <p:cNvSpPr txBox="1">
            <a:spLocks noGrp="1"/>
          </p:cNvSpPr>
          <p:nvPr>
            <p:ph type="title"/>
          </p:nvPr>
        </p:nvSpPr>
        <p:spPr>
          <a:xfrm>
            <a:off x="719367" y="1113764"/>
            <a:ext cx="2452312" cy="4624327"/>
          </a:xfrm>
          <a:prstGeom prst="rect">
            <a:avLst/>
          </a:prstGeom>
        </p:spPr>
        <p:txBody>
          <a:bodyPr spcFirstLastPara="1" lIns="91425" tIns="45700" rIns="91425" bIns="45700" anchor="ctr" anchorCtr="0">
            <a:normAutofit/>
          </a:bodyPr>
          <a:lstStyle/>
          <a:p>
            <a:pPr marL="0" lvl="0" indent="0" rtl="0">
              <a:spcBef>
                <a:spcPts val="0"/>
              </a:spcBef>
              <a:spcAft>
                <a:spcPts val="0"/>
              </a:spcAft>
              <a:buClr>
                <a:srgbClr val="3F3F3F"/>
              </a:buClr>
              <a:buSzPts val="4800"/>
              <a:buFont typeface="Calibri"/>
              <a:buNone/>
            </a:pPr>
            <a:r>
              <a:rPr lang="en-US" sz="1800">
                <a:solidFill>
                  <a:srgbClr val="FFFFFF"/>
                </a:solidFill>
              </a:rPr>
              <a:t>Recommendation Letters</a:t>
            </a:r>
          </a:p>
        </p:txBody>
      </p:sp>
      <p:sp>
        <p:nvSpPr>
          <p:cNvPr id="225" name="Google Shape;225;p37"/>
          <p:cNvSpPr txBox="1">
            <a:spLocks noGrp="1"/>
          </p:cNvSpPr>
          <p:nvPr>
            <p:ph idx="1"/>
          </p:nvPr>
        </p:nvSpPr>
        <p:spPr>
          <a:xfrm>
            <a:off x="3866928" y="1733873"/>
            <a:ext cx="4581135" cy="4624327"/>
          </a:xfrm>
          <a:prstGeom prst="rect">
            <a:avLst/>
          </a:prstGeom>
        </p:spPr>
        <p:txBody>
          <a:bodyPr spcFirstLastPara="1" lIns="0" tIns="45700" rIns="0" bIns="45700" anchor="ctr" anchorCtr="0">
            <a:normAutofit lnSpcReduction="10000"/>
          </a:bodyPr>
          <a:lstStyle/>
          <a:p>
            <a:pPr marL="342900" lvl="0" indent="-279400" rtl="0">
              <a:lnSpc>
                <a:spcPct val="90000"/>
              </a:lnSpc>
              <a:spcBef>
                <a:spcPts val="0"/>
              </a:spcBef>
              <a:spcAft>
                <a:spcPts val="0"/>
              </a:spcAft>
              <a:buSzPts val="1400"/>
              <a:buFont typeface="Arial"/>
              <a:buChar char="•"/>
            </a:pPr>
            <a:r>
              <a:rPr lang="en-US" sz="1400" dirty="0"/>
              <a:t>You will need </a:t>
            </a:r>
            <a:r>
              <a:rPr lang="en-US" sz="1400" b="1" dirty="0"/>
              <a:t>at least 3 letters </a:t>
            </a:r>
            <a:r>
              <a:rPr lang="en-US" sz="1400" dirty="0"/>
              <a:t>from university professors</a:t>
            </a:r>
          </a:p>
          <a:p>
            <a:pPr marL="514350" lvl="1" indent="-146050" rtl="0">
              <a:lnSpc>
                <a:spcPct val="90000"/>
              </a:lnSpc>
              <a:spcBef>
                <a:spcPts val="400"/>
              </a:spcBef>
              <a:spcAft>
                <a:spcPts val="0"/>
              </a:spcAft>
              <a:buSzPts val="1400"/>
              <a:buChar char="○"/>
            </a:pPr>
            <a:r>
              <a:rPr lang="en-US" sz="1400" dirty="0"/>
              <a:t>Select people who know you (ideally you have worked in their research labs/ clinical practice for at least 2 months)</a:t>
            </a:r>
          </a:p>
          <a:p>
            <a:pPr marL="342900" lvl="0" indent="-279400" rtl="0">
              <a:lnSpc>
                <a:spcPct val="90000"/>
              </a:lnSpc>
              <a:spcBef>
                <a:spcPts val="1600"/>
              </a:spcBef>
              <a:spcAft>
                <a:spcPts val="0"/>
              </a:spcAft>
              <a:buSzPts val="1400"/>
              <a:buFont typeface="Arial"/>
              <a:buChar char="•"/>
            </a:pPr>
            <a:r>
              <a:rPr lang="en-US" sz="1400" dirty="0"/>
              <a:t>When to ask</a:t>
            </a:r>
          </a:p>
          <a:p>
            <a:pPr marL="514350" lvl="1" indent="-146050" rtl="0">
              <a:lnSpc>
                <a:spcPct val="90000"/>
              </a:lnSpc>
              <a:spcBef>
                <a:spcPts val="400"/>
              </a:spcBef>
              <a:spcAft>
                <a:spcPts val="0"/>
              </a:spcAft>
              <a:buSzPts val="1400"/>
              <a:buChar char="○"/>
            </a:pPr>
            <a:r>
              <a:rPr lang="en-US" sz="1400" b="1" dirty="0"/>
              <a:t>The sooner the better</a:t>
            </a:r>
          </a:p>
          <a:p>
            <a:pPr marL="514350" lvl="1" indent="-146050" rtl="0">
              <a:lnSpc>
                <a:spcPct val="90000"/>
              </a:lnSpc>
              <a:spcBef>
                <a:spcPts val="600"/>
              </a:spcBef>
              <a:spcAft>
                <a:spcPts val="0"/>
              </a:spcAft>
              <a:buSzPts val="1400"/>
              <a:buChar char="○"/>
            </a:pPr>
            <a:r>
              <a:rPr lang="en-US" sz="1400" dirty="0"/>
              <a:t>Send gentle reminder email to check in 2 weeks before each deadline</a:t>
            </a:r>
          </a:p>
          <a:p>
            <a:pPr marL="457200" lvl="0" indent="0" rtl="0">
              <a:lnSpc>
                <a:spcPct val="90000"/>
              </a:lnSpc>
              <a:spcBef>
                <a:spcPts val="0"/>
              </a:spcBef>
              <a:spcAft>
                <a:spcPts val="0"/>
              </a:spcAft>
              <a:buNone/>
            </a:pPr>
            <a:endParaRPr lang="en-US" sz="1400" dirty="0"/>
          </a:p>
          <a:p>
            <a:pPr marL="457200" lvl="0" indent="-374650" rtl="0">
              <a:lnSpc>
                <a:spcPct val="90000"/>
              </a:lnSpc>
              <a:spcBef>
                <a:spcPts val="0"/>
              </a:spcBef>
              <a:spcAft>
                <a:spcPts val="0"/>
              </a:spcAft>
              <a:buSzPts val="1400"/>
              <a:buChar char="•"/>
            </a:pPr>
            <a:r>
              <a:rPr lang="en-US" sz="1400" dirty="0"/>
              <a:t>What to include when asking for a recommendation</a:t>
            </a:r>
          </a:p>
          <a:p>
            <a:pPr marL="914400" lvl="1" indent="-317500" rtl="0">
              <a:lnSpc>
                <a:spcPct val="90000"/>
              </a:lnSpc>
              <a:spcBef>
                <a:spcPts val="400"/>
              </a:spcBef>
              <a:spcAft>
                <a:spcPts val="0"/>
              </a:spcAft>
              <a:buSzPts val="1400"/>
              <a:buChar char="○"/>
            </a:pPr>
            <a:r>
              <a:rPr lang="en-US" sz="1400" dirty="0"/>
              <a:t>Prepare a folder of all your info for each writer</a:t>
            </a:r>
          </a:p>
          <a:p>
            <a:pPr marL="914400" lvl="1" indent="-317500" rtl="0">
              <a:lnSpc>
                <a:spcPct val="90000"/>
              </a:lnSpc>
              <a:spcBef>
                <a:spcPts val="600"/>
              </a:spcBef>
              <a:spcAft>
                <a:spcPts val="0"/>
              </a:spcAft>
              <a:buSzPts val="1400"/>
              <a:buChar char="○"/>
            </a:pPr>
            <a:r>
              <a:rPr lang="en-US" sz="1400" dirty="0"/>
              <a:t>Resume/CV, Transcript/Courses taken with grades</a:t>
            </a:r>
          </a:p>
          <a:p>
            <a:pPr marL="914400" lvl="1" indent="-317500" rtl="0">
              <a:lnSpc>
                <a:spcPct val="90000"/>
              </a:lnSpc>
              <a:spcBef>
                <a:spcPts val="600"/>
              </a:spcBef>
              <a:spcAft>
                <a:spcPts val="0"/>
              </a:spcAft>
              <a:buSzPts val="1400"/>
              <a:buChar char="○"/>
            </a:pPr>
            <a:r>
              <a:rPr lang="en-US" sz="1400" dirty="0"/>
              <a:t>Personal Statement (so they can match their letter with your interests/goals as much as possible)</a:t>
            </a:r>
          </a:p>
          <a:p>
            <a:pPr marL="914400" lvl="1" indent="-317500" rtl="0">
              <a:lnSpc>
                <a:spcPct val="90000"/>
              </a:lnSpc>
              <a:spcBef>
                <a:spcPts val="600"/>
              </a:spcBef>
              <a:spcAft>
                <a:spcPts val="0"/>
              </a:spcAft>
              <a:buSzPts val="1400"/>
              <a:buChar char="○"/>
            </a:pPr>
            <a:r>
              <a:rPr lang="en-US" sz="1400" dirty="0"/>
              <a:t>Spreadsheet of all the schools, deadlines, what to include, how to submit (email, online, return to student, etc.)</a:t>
            </a:r>
          </a:p>
          <a:p>
            <a:pPr marL="914400" lvl="1" indent="-317500" rtl="0">
              <a:lnSpc>
                <a:spcPct val="90000"/>
              </a:lnSpc>
              <a:spcBef>
                <a:spcPts val="600"/>
              </a:spcBef>
              <a:spcAft>
                <a:spcPts val="0"/>
              </a:spcAft>
              <a:buSzPts val="1400"/>
              <a:buChar char="○"/>
            </a:pPr>
            <a:r>
              <a:rPr lang="en-US" sz="1400" dirty="0"/>
              <a:t>Pre-addressed/Stamped envelopes for those that need to be snail mailed (hopefully none will be needed, very rare)</a:t>
            </a:r>
          </a:p>
          <a:p>
            <a:pPr marL="0" lvl="0" indent="0" rtl="0">
              <a:lnSpc>
                <a:spcPct val="90000"/>
              </a:lnSpc>
              <a:spcBef>
                <a:spcPts val="600"/>
              </a:spcBef>
              <a:spcAft>
                <a:spcPts val="0"/>
              </a:spcAft>
              <a:buNone/>
            </a:pPr>
            <a:endParaRPr lang="en-US" sz="1400" dirty="0"/>
          </a:p>
          <a:p>
            <a:pPr marL="342900" lvl="0" indent="-190500" rtl="0">
              <a:lnSpc>
                <a:spcPct val="90000"/>
              </a:lnSpc>
              <a:spcBef>
                <a:spcPts val="1600"/>
              </a:spcBef>
              <a:spcAft>
                <a:spcPts val="0"/>
              </a:spcAft>
              <a:buSzPts val="2400"/>
              <a:buFont typeface="Arial"/>
              <a:buNone/>
            </a:pPr>
            <a:endParaRPr lang="en-US" sz="1400" dirty="0"/>
          </a:p>
        </p:txBody>
      </p:sp>
      <p:sp>
        <p:nvSpPr>
          <p:cNvPr id="226" name="Google Shape;226;p37"/>
          <p:cNvSpPr/>
          <p:nvPr/>
        </p:nvSpPr>
        <p:spPr>
          <a:xfrm>
            <a:off x="5308965" y="399464"/>
            <a:ext cx="3467100" cy="714300"/>
          </a:xfrm>
          <a:prstGeom prst="wedgeRectCallout">
            <a:avLst>
              <a:gd name="adj1" fmla="val -31990"/>
              <a:gd name="adj2" fmla="val 107371"/>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600"/>
              </a:spcAft>
              <a:buNone/>
            </a:pPr>
            <a:r>
              <a:rPr lang="en-US" sz="1200" dirty="0"/>
              <a:t>If it’s possible, consider how each letter writer can offer different insights into your abilities, talents, and who you are as a person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2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2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25">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25">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2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1"/>
        <p:cNvGrpSpPr/>
        <p:nvPr/>
      </p:nvGrpSpPr>
      <p:grpSpPr>
        <a:xfrm>
          <a:off x="0" y="0"/>
          <a:ext cx="0" cy="0"/>
          <a:chOff x="0" y="0"/>
          <a:chExt cx="0" cy="0"/>
        </a:xfrm>
      </p:grpSpPr>
      <p:sp>
        <p:nvSpPr>
          <p:cNvPr id="232" name="Google Shape;232;p38"/>
          <p:cNvSpPr txBox="1">
            <a:spLocks noGrp="1"/>
          </p:cNvSpPr>
          <p:nvPr>
            <p:ph type="title"/>
          </p:nvPr>
        </p:nvSpPr>
        <p:spPr>
          <a:xfrm>
            <a:off x="435894" y="702156"/>
            <a:ext cx="8272212" cy="1013800"/>
          </a:xfrm>
          <a:prstGeom prst="rect">
            <a:avLst/>
          </a:prstGeom>
        </p:spPr>
        <p:txBody>
          <a:bodyPr spcFirstLastPara="1" lIns="91425" tIns="45700" rIns="91425" bIns="45700" anchorCtr="0">
            <a:normAutofit/>
          </a:bodyPr>
          <a:lstStyle/>
          <a:p>
            <a:pPr marL="0" lvl="0" indent="0" rtl="0">
              <a:spcBef>
                <a:spcPts val="0"/>
              </a:spcBef>
              <a:spcAft>
                <a:spcPts val="0"/>
              </a:spcAft>
              <a:buNone/>
            </a:pPr>
            <a:r>
              <a:rPr lang="en-US">
                <a:solidFill>
                  <a:srgbClr val="FFFEFF"/>
                </a:solidFill>
              </a:rPr>
              <a:t>Interviews	</a:t>
            </a:r>
          </a:p>
        </p:txBody>
      </p:sp>
      <p:graphicFrame>
        <p:nvGraphicFramePr>
          <p:cNvPr id="235" name="Google Shape;233;p38">
            <a:extLst>
              <a:ext uri="{FF2B5EF4-FFF2-40B4-BE49-F238E27FC236}">
                <a16:creationId xmlns:a16="http://schemas.microsoft.com/office/drawing/2014/main" id="{B946CE7F-781D-4104-A7EF-6CAF988C0EC8}"/>
              </a:ext>
            </a:extLst>
          </p:cNvPr>
          <p:cNvGraphicFramePr>
            <a:graphicFrameLocks noGrp="1"/>
          </p:cNvGraphicFramePr>
          <p:nvPr>
            <p:ph idx="1"/>
            <p:extLst>
              <p:ext uri="{D42A27DB-BD31-4B8C-83A1-F6EECF244321}">
                <p14:modId xmlns:p14="http://schemas.microsoft.com/office/powerpoint/2010/main" val="2839131483"/>
              </p:ext>
            </p:extLst>
          </p:nvPr>
        </p:nvGraphicFramePr>
        <p:xfrm>
          <a:off x="435768" y="2181225"/>
          <a:ext cx="8272463" cy="3678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37"/>
        <p:cNvGrpSpPr/>
        <p:nvPr/>
      </p:nvGrpSpPr>
      <p:grpSpPr>
        <a:xfrm>
          <a:off x="0" y="0"/>
          <a:ext cx="0" cy="0"/>
          <a:chOff x="0" y="0"/>
          <a:chExt cx="0" cy="0"/>
        </a:xfrm>
      </p:grpSpPr>
      <p:sp>
        <p:nvSpPr>
          <p:cNvPr id="116" name="Rectangle 115">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Google Shape;238;p39"/>
          <p:cNvSpPr txBox="1">
            <a:spLocks noGrp="1"/>
          </p:cNvSpPr>
          <p:nvPr>
            <p:ph type="title"/>
          </p:nvPr>
        </p:nvSpPr>
        <p:spPr>
          <a:xfrm>
            <a:off x="559671" y="1073231"/>
            <a:ext cx="2290568" cy="4711539"/>
          </a:xfrm>
          <a:prstGeom prst="rect">
            <a:avLst/>
          </a:prstGeom>
        </p:spPr>
        <p:txBody>
          <a:bodyPr spcFirstLastPara="1" lIns="91425" tIns="45700" rIns="91425" bIns="45700" anchor="ctr" anchorCtr="0">
            <a:normAutofit/>
          </a:bodyPr>
          <a:lstStyle/>
          <a:p>
            <a:pPr marL="0" lvl="0" indent="0" rtl="0">
              <a:spcBef>
                <a:spcPts val="0"/>
              </a:spcBef>
              <a:spcAft>
                <a:spcPts val="0"/>
              </a:spcAft>
              <a:buClr>
                <a:srgbClr val="3F3F3F"/>
              </a:buClr>
              <a:buSzPts val="4800"/>
              <a:buFont typeface="Calibri"/>
              <a:buNone/>
            </a:pPr>
            <a:r>
              <a:rPr lang="en-US" sz="2400" b="1">
                <a:solidFill>
                  <a:schemeClr val="accent1"/>
                </a:solidFill>
              </a:rPr>
              <a:t>Interviews: Put your best foot forward</a:t>
            </a:r>
          </a:p>
        </p:txBody>
      </p:sp>
      <p:sp>
        <p:nvSpPr>
          <p:cNvPr id="118" name="Rectangle 117">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0" name="Rectangle 119">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22" name="Rectangle 121">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4" name="Rectangle 123">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5138" y="723898"/>
            <a:ext cx="5623962"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39" name="Google Shape;239;p39"/>
          <p:cNvSpPr txBox="1">
            <a:spLocks noGrp="1"/>
          </p:cNvSpPr>
          <p:nvPr>
            <p:ph idx="1"/>
          </p:nvPr>
        </p:nvSpPr>
        <p:spPr>
          <a:xfrm>
            <a:off x="3526971" y="1073231"/>
            <a:ext cx="4949687" cy="4711539"/>
          </a:xfrm>
          <a:prstGeom prst="rect">
            <a:avLst/>
          </a:prstGeom>
        </p:spPr>
        <p:txBody>
          <a:bodyPr spcFirstLastPara="1" lIns="0" tIns="45700" rIns="0" bIns="45700" anchorCtr="0">
            <a:normAutofit/>
          </a:bodyPr>
          <a:lstStyle/>
          <a:p>
            <a:pPr marL="514350" lvl="0" indent="-488950" rtl="0">
              <a:lnSpc>
                <a:spcPct val="90000"/>
              </a:lnSpc>
              <a:spcBef>
                <a:spcPts val="0"/>
              </a:spcBef>
              <a:spcAft>
                <a:spcPts val="0"/>
              </a:spcAft>
              <a:buSzPts val="1400"/>
              <a:buFont typeface="Arial"/>
              <a:buChar char="•"/>
            </a:pPr>
            <a:r>
              <a:rPr lang="en-US" sz="1300" dirty="0">
                <a:solidFill>
                  <a:srgbClr val="FFFFFF"/>
                </a:solidFill>
              </a:rPr>
              <a:t>Pay attention to your body language / eye contact.</a:t>
            </a:r>
          </a:p>
          <a:p>
            <a:pPr marL="514350" lvl="0" indent="-488950" rtl="0">
              <a:lnSpc>
                <a:spcPct val="90000"/>
              </a:lnSpc>
              <a:spcBef>
                <a:spcPts val="1400"/>
              </a:spcBef>
              <a:spcAft>
                <a:spcPts val="0"/>
              </a:spcAft>
              <a:buSzPts val="1400"/>
              <a:buFont typeface="Arial"/>
              <a:buChar char="•"/>
            </a:pPr>
            <a:r>
              <a:rPr lang="en-US" sz="1300" dirty="0">
                <a:solidFill>
                  <a:srgbClr val="FFFFFF"/>
                </a:solidFill>
              </a:rPr>
              <a:t>Every interaction is important! Showing respect towards every person you meet can go a long way.</a:t>
            </a:r>
          </a:p>
          <a:p>
            <a:pPr marL="514350" lvl="0" indent="-488950" rtl="0">
              <a:lnSpc>
                <a:spcPct val="90000"/>
              </a:lnSpc>
              <a:spcBef>
                <a:spcPts val="1400"/>
              </a:spcBef>
              <a:spcAft>
                <a:spcPts val="0"/>
              </a:spcAft>
              <a:buSzPts val="1400"/>
              <a:buFont typeface="Arial"/>
              <a:buChar char="•"/>
            </a:pPr>
            <a:r>
              <a:rPr lang="en-US" sz="1300" dirty="0">
                <a:solidFill>
                  <a:srgbClr val="FFFFFF"/>
                </a:solidFill>
              </a:rPr>
              <a:t>Bring questions and always be prepared to ask them, but don’t forget to take turns in any conversation</a:t>
            </a:r>
          </a:p>
          <a:p>
            <a:pPr marL="514350" lvl="0" indent="-488950" rtl="0">
              <a:lnSpc>
                <a:spcPct val="90000"/>
              </a:lnSpc>
              <a:spcBef>
                <a:spcPts val="1400"/>
              </a:spcBef>
              <a:spcAft>
                <a:spcPts val="0"/>
              </a:spcAft>
              <a:buSzPts val="1400"/>
              <a:buFont typeface="Arial"/>
              <a:buChar char="•"/>
            </a:pPr>
            <a:r>
              <a:rPr lang="en-US" sz="1300" dirty="0">
                <a:solidFill>
                  <a:srgbClr val="FFFFFF"/>
                </a:solidFill>
              </a:rPr>
              <a:t>Know the answers to questions about your interests, motivations, goals, abilities and experience</a:t>
            </a:r>
          </a:p>
          <a:p>
            <a:pPr marL="514350" lvl="0" indent="-488950" rtl="0">
              <a:lnSpc>
                <a:spcPct val="90000"/>
              </a:lnSpc>
              <a:spcBef>
                <a:spcPts val="1400"/>
              </a:spcBef>
              <a:spcAft>
                <a:spcPts val="0"/>
              </a:spcAft>
              <a:buSzPts val="1400"/>
              <a:buFont typeface="Arial"/>
              <a:buChar char="•"/>
            </a:pPr>
            <a:r>
              <a:rPr lang="en-US" sz="1300" dirty="0">
                <a:solidFill>
                  <a:srgbClr val="FFFFFF"/>
                </a:solidFill>
              </a:rPr>
              <a:t>Try to know who you will be meeting with ahead of time. </a:t>
            </a:r>
          </a:p>
          <a:p>
            <a:pPr marL="914400" lvl="1" indent="-317500" rtl="0">
              <a:lnSpc>
                <a:spcPct val="90000"/>
              </a:lnSpc>
              <a:spcBef>
                <a:spcPts val="1400"/>
              </a:spcBef>
              <a:spcAft>
                <a:spcPts val="0"/>
              </a:spcAft>
              <a:buSzPts val="1400"/>
              <a:buFont typeface="Arial"/>
              <a:buChar char="○"/>
            </a:pPr>
            <a:r>
              <a:rPr lang="en-US" sz="1300" dirty="0">
                <a:solidFill>
                  <a:srgbClr val="FFFFFF"/>
                </a:solidFill>
              </a:rPr>
              <a:t>Spend some time doing a ‘deep dive’ on the program prior to your interviews.</a:t>
            </a:r>
          </a:p>
          <a:p>
            <a:pPr marL="514350" lvl="0" indent="-488950" rtl="0">
              <a:lnSpc>
                <a:spcPct val="90000"/>
              </a:lnSpc>
              <a:spcBef>
                <a:spcPts val="0"/>
              </a:spcBef>
              <a:spcAft>
                <a:spcPts val="0"/>
              </a:spcAft>
              <a:buSzPts val="1400"/>
              <a:buChar char="•"/>
            </a:pPr>
            <a:r>
              <a:rPr lang="en-US" sz="1300" dirty="0">
                <a:solidFill>
                  <a:srgbClr val="FFFFFF"/>
                </a:solidFill>
              </a:rPr>
              <a:t>Google interview tips &amp; sample interview questions</a:t>
            </a:r>
          </a:p>
          <a:p>
            <a:pPr marL="514350" lvl="0" indent="-488950" rtl="0">
              <a:lnSpc>
                <a:spcPct val="90000"/>
              </a:lnSpc>
              <a:spcBef>
                <a:spcPts val="1400"/>
              </a:spcBef>
              <a:spcAft>
                <a:spcPts val="0"/>
              </a:spcAft>
              <a:buSzPts val="1400"/>
              <a:buChar char="•"/>
            </a:pPr>
            <a:r>
              <a:rPr lang="en-US" sz="1300" dirty="0">
                <a:solidFill>
                  <a:srgbClr val="FFFFFF"/>
                </a:solidFill>
              </a:rPr>
              <a:t>Dress professionally, but make sure you feel comfortable spending the entire day in the outfit you choose</a:t>
            </a:r>
          </a:p>
          <a:p>
            <a:pPr marL="514350" lvl="0" indent="-488950" rtl="0">
              <a:lnSpc>
                <a:spcPct val="90000"/>
              </a:lnSpc>
              <a:spcBef>
                <a:spcPts val="1400"/>
              </a:spcBef>
              <a:spcAft>
                <a:spcPts val="0"/>
              </a:spcAft>
              <a:buSzPts val="1400"/>
              <a:buChar char="•"/>
            </a:pPr>
            <a:r>
              <a:rPr lang="en-US" sz="1300" dirty="0">
                <a:solidFill>
                  <a:srgbClr val="FFFFFF"/>
                </a:solidFill>
              </a:rPr>
              <a:t>Take bathroom breaks when they are offered, even if it’s just to have some down time to collect your thoughts</a:t>
            </a:r>
          </a:p>
          <a:p>
            <a:pPr marL="514350" lvl="0" indent="-488950" rtl="0">
              <a:lnSpc>
                <a:spcPct val="90000"/>
              </a:lnSpc>
              <a:spcBef>
                <a:spcPts val="1400"/>
              </a:spcBef>
              <a:spcAft>
                <a:spcPts val="0"/>
              </a:spcAft>
              <a:buSzPts val="1400"/>
              <a:buChar char="•"/>
            </a:pPr>
            <a:r>
              <a:rPr lang="en-US" sz="1300" dirty="0">
                <a:solidFill>
                  <a:srgbClr val="FFFFFF"/>
                </a:solidFill>
              </a:rPr>
              <a:t>Be yourself! Being a little nervous is okay and expected. It shows that you’re excited about the possibility of attending the program.</a:t>
            </a:r>
          </a:p>
        </p:txBody>
      </p:sp>
    </p:spTree>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43"/>
        <p:cNvGrpSpPr/>
        <p:nvPr/>
      </p:nvGrpSpPr>
      <p:grpSpPr>
        <a:xfrm>
          <a:off x="0" y="0"/>
          <a:ext cx="0" cy="0"/>
          <a:chOff x="0" y="0"/>
          <a:chExt cx="0" cy="0"/>
        </a:xfrm>
      </p:grpSpPr>
      <p:sp>
        <p:nvSpPr>
          <p:cNvPr id="122" name="Rectangle 121">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Google Shape;244;p40"/>
          <p:cNvSpPr txBox="1">
            <a:spLocks noGrp="1"/>
          </p:cNvSpPr>
          <p:nvPr>
            <p:ph type="title"/>
          </p:nvPr>
        </p:nvSpPr>
        <p:spPr>
          <a:xfrm>
            <a:off x="559671" y="1073231"/>
            <a:ext cx="2290568" cy="4711539"/>
          </a:xfrm>
          <a:prstGeom prst="rect">
            <a:avLst/>
          </a:prstGeom>
        </p:spPr>
        <p:txBody>
          <a:bodyPr spcFirstLastPara="1" lIns="91425" tIns="45700" rIns="91425" bIns="45700" anchor="ctr" anchorCtr="0">
            <a:normAutofit/>
          </a:bodyPr>
          <a:lstStyle/>
          <a:p>
            <a:pPr marL="0" lvl="0" indent="0" rtl="0">
              <a:spcBef>
                <a:spcPts val="0"/>
              </a:spcBef>
              <a:spcAft>
                <a:spcPts val="0"/>
              </a:spcAft>
              <a:buClr>
                <a:srgbClr val="3F3F3F"/>
              </a:buClr>
              <a:buSzPts val="4800"/>
              <a:buFont typeface="Calibri"/>
              <a:buNone/>
            </a:pPr>
            <a:r>
              <a:rPr lang="en-US" sz="2000" b="1">
                <a:solidFill>
                  <a:schemeClr val="accent1"/>
                </a:solidFill>
              </a:rPr>
              <a:t>Interviews: Use the opportunity to learn more</a:t>
            </a:r>
          </a:p>
        </p:txBody>
      </p:sp>
      <p:sp>
        <p:nvSpPr>
          <p:cNvPr id="124" name="Rectangle 123">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6" name="Rectangle 125">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28" name="Rectangle 127">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0" name="Rectangle 129">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5138" y="723898"/>
            <a:ext cx="5623962"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5" name="Google Shape;245;p40"/>
          <p:cNvSpPr txBox="1">
            <a:spLocks noGrp="1"/>
          </p:cNvSpPr>
          <p:nvPr>
            <p:ph idx="1"/>
          </p:nvPr>
        </p:nvSpPr>
        <p:spPr>
          <a:xfrm>
            <a:off x="3526971" y="1073231"/>
            <a:ext cx="4949687" cy="4711539"/>
          </a:xfrm>
          <a:prstGeom prst="rect">
            <a:avLst/>
          </a:prstGeom>
        </p:spPr>
        <p:txBody>
          <a:bodyPr spcFirstLastPara="1" lIns="0" tIns="45700" rIns="0" bIns="45700" anchorCtr="0">
            <a:normAutofit/>
          </a:bodyPr>
          <a:lstStyle/>
          <a:p>
            <a:pPr marL="514350" lvl="0" indent="-488950" rtl="0">
              <a:lnSpc>
                <a:spcPct val="90000"/>
              </a:lnSpc>
              <a:spcBef>
                <a:spcPts val="1400"/>
              </a:spcBef>
              <a:spcAft>
                <a:spcPts val="0"/>
              </a:spcAft>
              <a:buSzPts val="1400"/>
              <a:buChar char="•"/>
            </a:pPr>
            <a:r>
              <a:rPr lang="en-US" sz="1600">
                <a:solidFill>
                  <a:srgbClr val="FFFFFF"/>
                </a:solidFill>
              </a:rPr>
              <a:t>Learn everything you can about the success and well-being of current students. </a:t>
            </a:r>
          </a:p>
          <a:p>
            <a:pPr marL="914400" lvl="1" indent="-317500" rtl="0">
              <a:lnSpc>
                <a:spcPct val="90000"/>
              </a:lnSpc>
              <a:spcBef>
                <a:spcPts val="1400"/>
              </a:spcBef>
              <a:spcAft>
                <a:spcPts val="0"/>
              </a:spcAft>
              <a:buSzPts val="1400"/>
              <a:buChar char="○"/>
            </a:pPr>
            <a:r>
              <a:rPr lang="en-US">
                <a:solidFill>
                  <a:srgbClr val="FFFFFF"/>
                </a:solidFill>
              </a:rPr>
              <a:t>Ask current students what they like and dislike, what issues have come up in the past, how those issues have been resolved. </a:t>
            </a:r>
          </a:p>
          <a:p>
            <a:pPr marL="914400" lvl="1" indent="-317500" rtl="0">
              <a:lnSpc>
                <a:spcPct val="90000"/>
              </a:lnSpc>
              <a:spcBef>
                <a:spcPts val="1400"/>
              </a:spcBef>
              <a:spcAft>
                <a:spcPts val="0"/>
              </a:spcAft>
              <a:buSzPts val="1400"/>
              <a:buChar char="○"/>
            </a:pPr>
            <a:r>
              <a:rPr lang="en-US">
                <a:solidFill>
                  <a:srgbClr val="FFFFFF"/>
                </a:solidFill>
              </a:rPr>
              <a:t>How long do students typically spend in the program? Are students successful at finding jobs after graduation? In what kinds of careers?</a:t>
            </a:r>
          </a:p>
          <a:p>
            <a:pPr marL="914400" lvl="1" indent="-317500" rtl="0">
              <a:lnSpc>
                <a:spcPct val="90000"/>
              </a:lnSpc>
              <a:spcBef>
                <a:spcPts val="1400"/>
              </a:spcBef>
              <a:spcAft>
                <a:spcPts val="0"/>
              </a:spcAft>
              <a:buSzPts val="1400"/>
              <a:buChar char="○"/>
            </a:pPr>
            <a:r>
              <a:rPr lang="en-US">
                <a:solidFill>
                  <a:srgbClr val="FFFFFF"/>
                </a:solidFill>
              </a:rPr>
              <a:t>What opportunities for training or development are unique to this program?</a:t>
            </a:r>
          </a:p>
          <a:p>
            <a:pPr marL="457200" lvl="0" indent="-317500" rtl="0">
              <a:lnSpc>
                <a:spcPct val="90000"/>
              </a:lnSpc>
              <a:spcBef>
                <a:spcPts val="1400"/>
              </a:spcBef>
              <a:spcAft>
                <a:spcPts val="0"/>
              </a:spcAft>
              <a:buSzPts val="1400"/>
              <a:buChar char="•"/>
            </a:pPr>
            <a:r>
              <a:rPr lang="en-US" sz="1600">
                <a:solidFill>
                  <a:srgbClr val="FFFFFF"/>
                </a:solidFill>
              </a:rPr>
              <a:t>Keep your well-being in mind.</a:t>
            </a:r>
          </a:p>
          <a:p>
            <a:pPr marL="914400" lvl="1" indent="-317500" rtl="0">
              <a:lnSpc>
                <a:spcPct val="90000"/>
              </a:lnSpc>
              <a:spcBef>
                <a:spcPts val="1400"/>
              </a:spcBef>
              <a:spcAft>
                <a:spcPts val="0"/>
              </a:spcAft>
              <a:buSzPts val="1400"/>
              <a:buChar char="○"/>
            </a:pPr>
            <a:r>
              <a:rPr lang="en-US">
                <a:solidFill>
                  <a:srgbClr val="FFFFFF"/>
                </a:solidFill>
              </a:rPr>
              <a:t>Will you be comfortable living in this city for 2-6 years? Will you feel safe? </a:t>
            </a:r>
          </a:p>
          <a:p>
            <a:pPr marL="914400" lvl="1" indent="-317500" rtl="0">
              <a:lnSpc>
                <a:spcPct val="90000"/>
              </a:lnSpc>
              <a:spcBef>
                <a:spcPts val="1400"/>
              </a:spcBef>
              <a:spcAft>
                <a:spcPts val="0"/>
              </a:spcAft>
              <a:buSzPts val="1400"/>
              <a:buChar char="○"/>
            </a:pPr>
            <a:r>
              <a:rPr lang="en-US">
                <a:solidFill>
                  <a:srgbClr val="FFFFFF"/>
                </a:solidFill>
              </a:rPr>
              <a:t>It’s ok to consider constraints on location, especially if you’re responsible for other people. </a:t>
            </a:r>
          </a:p>
        </p:txBody>
      </p:sp>
    </p:spTree>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41"/>
          <p:cNvSpPr txBox="1">
            <a:spLocks noGrp="1"/>
          </p:cNvSpPr>
          <p:nvPr>
            <p:ph type="title"/>
          </p:nvPr>
        </p:nvSpPr>
        <p:spPr>
          <a:xfrm>
            <a:off x="800100" y="1022328"/>
            <a:ext cx="7543800" cy="422700"/>
          </a:xfrm>
          <a:prstGeom prst="rect">
            <a:avLst/>
          </a:prstGeom>
          <a:noFill/>
          <a:ln>
            <a:noFill/>
          </a:ln>
        </p:spPr>
        <p:txBody>
          <a:bodyPr spcFirstLastPara="1" wrap="square" lIns="91425" tIns="45700" rIns="91425" bIns="45700" anchor="b" anchorCtr="0">
            <a:noAutofit/>
          </a:bodyPr>
          <a:lstStyle/>
          <a:p>
            <a:pPr marL="0" lvl="0" indent="0" algn="l" rtl="0">
              <a:lnSpc>
                <a:spcPct val="85000"/>
              </a:lnSpc>
              <a:spcBef>
                <a:spcPts val="0"/>
              </a:spcBef>
              <a:spcAft>
                <a:spcPts val="0"/>
              </a:spcAft>
              <a:buClr>
                <a:srgbClr val="3F3F3F"/>
              </a:buClr>
              <a:buSzPts val="4800"/>
              <a:buFont typeface="Calibri"/>
              <a:buNone/>
            </a:pPr>
            <a:r>
              <a:rPr lang="en-US" dirty="0"/>
              <a:t>Acceptance</a:t>
            </a:r>
            <a:endParaRPr dirty="0"/>
          </a:p>
        </p:txBody>
      </p:sp>
      <p:sp>
        <p:nvSpPr>
          <p:cNvPr id="252" name="Google Shape;252;p41"/>
          <p:cNvSpPr txBox="1">
            <a:spLocks noGrp="1"/>
          </p:cNvSpPr>
          <p:nvPr>
            <p:ph idx="1"/>
          </p:nvPr>
        </p:nvSpPr>
        <p:spPr>
          <a:xfrm>
            <a:off x="547350" y="2322785"/>
            <a:ext cx="8049300" cy="3947589"/>
          </a:xfrm>
          <a:prstGeom prst="rect">
            <a:avLst/>
          </a:prstGeom>
          <a:noFill/>
          <a:ln>
            <a:noFill/>
          </a:ln>
        </p:spPr>
        <p:txBody>
          <a:bodyPr spcFirstLastPara="1" wrap="square" lIns="0" tIns="45700" rIns="0" bIns="45700" anchor="t" anchorCtr="0">
            <a:noAutofit/>
          </a:bodyPr>
          <a:lstStyle/>
          <a:p>
            <a:pPr marL="0" lvl="0" indent="0" algn="l" rtl="0">
              <a:lnSpc>
                <a:spcPct val="90000"/>
              </a:lnSpc>
              <a:spcBef>
                <a:spcPts val="0"/>
              </a:spcBef>
              <a:spcAft>
                <a:spcPts val="0"/>
              </a:spcAft>
              <a:buNone/>
            </a:pPr>
            <a:r>
              <a:rPr lang="en-US" dirty="0"/>
              <a:t>If you are accepted:</a:t>
            </a:r>
            <a:endParaRPr dirty="0"/>
          </a:p>
          <a:p>
            <a:pPr marL="384048" lvl="1" indent="-182880" algn="l" rtl="0">
              <a:lnSpc>
                <a:spcPct val="90000"/>
              </a:lnSpc>
              <a:spcBef>
                <a:spcPts val="400"/>
              </a:spcBef>
              <a:spcAft>
                <a:spcPts val="0"/>
              </a:spcAft>
              <a:buSzPts val="2000"/>
              <a:buChar char="○"/>
            </a:pPr>
            <a:r>
              <a:rPr lang="en-US" dirty="0"/>
              <a:t>How long do I have to decide? </a:t>
            </a:r>
            <a:endParaRPr dirty="0"/>
          </a:p>
          <a:p>
            <a:pPr marL="1371600" lvl="2" indent="-355600" algn="l" rtl="0">
              <a:lnSpc>
                <a:spcPct val="90000"/>
              </a:lnSpc>
              <a:spcBef>
                <a:spcPts val="400"/>
              </a:spcBef>
              <a:spcAft>
                <a:spcPts val="0"/>
              </a:spcAft>
              <a:buSzPts val="2000"/>
              <a:buChar char="■"/>
            </a:pPr>
            <a:r>
              <a:rPr lang="en-US" dirty="0"/>
              <a:t>Standard deadline:  April 15</a:t>
            </a:r>
            <a:endParaRPr dirty="0"/>
          </a:p>
          <a:p>
            <a:pPr marL="384048" lvl="1" indent="-182880" algn="l" rtl="0">
              <a:lnSpc>
                <a:spcPct val="90000"/>
              </a:lnSpc>
              <a:spcBef>
                <a:spcPts val="600"/>
              </a:spcBef>
              <a:spcAft>
                <a:spcPts val="0"/>
              </a:spcAft>
              <a:buSzPts val="2000"/>
              <a:buChar char="○"/>
            </a:pPr>
            <a:r>
              <a:rPr lang="en-US" dirty="0"/>
              <a:t>Notify programs where you interviewed of offers from other programs.</a:t>
            </a:r>
            <a:endParaRPr dirty="0"/>
          </a:p>
          <a:p>
            <a:pPr marL="384048" lvl="1" indent="-182880" algn="l" rtl="0">
              <a:lnSpc>
                <a:spcPct val="90000"/>
              </a:lnSpc>
              <a:spcBef>
                <a:spcPts val="600"/>
              </a:spcBef>
              <a:spcAft>
                <a:spcPts val="0"/>
              </a:spcAft>
              <a:buSzPts val="2000"/>
              <a:buChar char="○"/>
            </a:pPr>
            <a:r>
              <a:rPr lang="en-US" dirty="0"/>
              <a:t>Do not feel pressured to accept an offer early if you may have other options; do not accept </a:t>
            </a:r>
            <a:r>
              <a:rPr lang="en-US" i="1" dirty="0"/>
              <a:t>any</a:t>
            </a:r>
            <a:r>
              <a:rPr lang="en-US" dirty="0"/>
              <a:t> offer immediately.</a:t>
            </a:r>
            <a:endParaRPr dirty="0"/>
          </a:p>
          <a:p>
            <a:pPr marL="1371600" lvl="2" indent="-330200" algn="l" rtl="0">
              <a:lnSpc>
                <a:spcPct val="90000"/>
              </a:lnSpc>
              <a:spcBef>
                <a:spcPts val="600"/>
              </a:spcBef>
              <a:spcAft>
                <a:spcPts val="0"/>
              </a:spcAft>
              <a:buSzPts val="1600"/>
              <a:buChar char="■"/>
            </a:pPr>
            <a:r>
              <a:rPr lang="en-US" dirty="0"/>
              <a:t>But be courteous… once you know your decision, let programs know so they can reach out to their waitlist. </a:t>
            </a:r>
            <a:endParaRPr dirty="0"/>
          </a:p>
          <a:p>
            <a:pPr marL="914400" lvl="0" indent="0" algn="l" rtl="0">
              <a:lnSpc>
                <a:spcPct val="90000"/>
              </a:lnSpc>
              <a:spcBef>
                <a:spcPts val="600"/>
              </a:spcBef>
              <a:spcAft>
                <a:spcPts val="0"/>
              </a:spcAft>
              <a:buNone/>
            </a:pPr>
            <a:endParaRPr dirty="0"/>
          </a:p>
          <a:p>
            <a:pPr marL="0" lvl="0" indent="0" algn="l" rtl="0">
              <a:lnSpc>
                <a:spcPct val="90000"/>
              </a:lnSpc>
              <a:spcBef>
                <a:spcPts val="600"/>
              </a:spcBef>
              <a:spcAft>
                <a:spcPts val="0"/>
              </a:spcAft>
              <a:buNone/>
            </a:pPr>
            <a:r>
              <a:rPr lang="en-US" dirty="0"/>
              <a:t>If you are not accepted:</a:t>
            </a:r>
            <a:endParaRPr dirty="0"/>
          </a:p>
          <a:p>
            <a:pPr marL="384048" marR="0" lvl="1" indent="-182880" algn="l" rtl="0">
              <a:lnSpc>
                <a:spcPct val="90000"/>
              </a:lnSpc>
              <a:spcBef>
                <a:spcPts val="400"/>
              </a:spcBef>
              <a:spcAft>
                <a:spcPts val="0"/>
              </a:spcAft>
              <a:buSzPts val="2000"/>
              <a:buChar char="○"/>
            </a:pPr>
            <a:r>
              <a:rPr lang="en-US" dirty="0"/>
              <a:t>Reassess</a:t>
            </a:r>
          </a:p>
          <a:p>
            <a:pPr marL="654048" lvl="2" indent="-182880">
              <a:lnSpc>
                <a:spcPct val="90000"/>
              </a:lnSpc>
              <a:spcBef>
                <a:spcPts val="400"/>
              </a:spcBef>
              <a:spcAft>
                <a:spcPts val="0"/>
              </a:spcAft>
              <a:buSzPts val="2000"/>
              <a:buChar char="○"/>
            </a:pPr>
            <a:r>
              <a:rPr lang="en-US" dirty="0"/>
              <a:t>Were you a good fit for these programs? If no, why not?</a:t>
            </a:r>
            <a:endParaRPr dirty="0"/>
          </a:p>
          <a:p>
            <a:pPr marL="384048" marR="0" lvl="1" indent="-182880" algn="l" rtl="0">
              <a:lnSpc>
                <a:spcPct val="90000"/>
              </a:lnSpc>
              <a:spcBef>
                <a:spcPts val="400"/>
              </a:spcBef>
              <a:spcAft>
                <a:spcPts val="0"/>
              </a:spcAft>
              <a:buSzPts val="2000"/>
              <a:buChar char="○"/>
            </a:pPr>
            <a:r>
              <a:rPr lang="en-US" dirty="0"/>
              <a:t>Consider reaching out to interviewers for feedback.</a:t>
            </a:r>
            <a:endParaRPr dirty="0"/>
          </a:p>
          <a:p>
            <a:pPr marL="384048" marR="0" lvl="1" indent="-182880" algn="l" rtl="0">
              <a:lnSpc>
                <a:spcPct val="90000"/>
              </a:lnSpc>
              <a:spcBef>
                <a:spcPts val="400"/>
              </a:spcBef>
              <a:spcAft>
                <a:spcPts val="0"/>
              </a:spcAft>
              <a:buSzPts val="2000"/>
              <a:buChar char="○"/>
            </a:pPr>
            <a:r>
              <a:rPr lang="en-US" dirty="0"/>
              <a:t>Gain more research experience; consider a Master’s degree.</a:t>
            </a:r>
            <a:endParaRPr dirty="0"/>
          </a:p>
          <a:p>
            <a:pPr marL="0" lvl="0" indent="0" algn="l" rtl="0">
              <a:lnSpc>
                <a:spcPct val="90000"/>
              </a:lnSpc>
              <a:spcBef>
                <a:spcPts val="600"/>
              </a:spcBef>
              <a:spcAft>
                <a:spcPts val="0"/>
              </a:spcAft>
              <a:buNone/>
            </a:pPr>
            <a:endParaRPr dirty="0"/>
          </a:p>
          <a:p>
            <a:pPr marL="342900" lvl="0" indent="-190500" algn="l" rtl="0">
              <a:lnSpc>
                <a:spcPct val="90000"/>
              </a:lnSpc>
              <a:spcBef>
                <a:spcPts val="1600"/>
              </a:spcBef>
              <a:spcAft>
                <a:spcPts val="0"/>
              </a:spcAft>
              <a:buSzPts val="2400"/>
              <a:buFont typeface="Arial"/>
              <a:buNone/>
            </a:pPr>
            <a:endParaRPr dirty="0"/>
          </a:p>
          <a:p>
            <a:pPr marL="342900" lvl="0" indent="-190500" algn="l" rtl="0">
              <a:lnSpc>
                <a:spcPct val="90000"/>
              </a:lnSpc>
              <a:spcBef>
                <a:spcPts val="1400"/>
              </a:spcBef>
              <a:spcAft>
                <a:spcPts val="0"/>
              </a:spcAft>
              <a:buSzPts val="2400"/>
              <a:buFont typeface="Arial"/>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2">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2">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52">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5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57"/>
        <p:cNvGrpSpPr/>
        <p:nvPr/>
      </p:nvGrpSpPr>
      <p:grpSpPr>
        <a:xfrm>
          <a:off x="0" y="0"/>
          <a:ext cx="0" cy="0"/>
          <a:chOff x="0" y="0"/>
          <a:chExt cx="0" cy="0"/>
        </a:xfrm>
      </p:grpSpPr>
      <p:sp>
        <p:nvSpPr>
          <p:cNvPr id="73" name="Rectangle 72">
            <a:extLst>
              <a:ext uri="{FF2B5EF4-FFF2-40B4-BE49-F238E27FC236}">
                <a16:creationId xmlns:a16="http://schemas.microsoft.com/office/drawing/2014/main" id="{E08D4B6A-8113-4DFB-B82E-B60CAC8E0A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75" name="Rectangle 74">
            <a:extLst>
              <a:ext uri="{FF2B5EF4-FFF2-40B4-BE49-F238E27FC236}">
                <a16:creationId xmlns:a16="http://schemas.microsoft.com/office/drawing/2014/main" id="{9822E561-F97C-4CBB-A9A6-A6BF6317B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58" name="Google Shape;258;p42"/>
          <p:cNvSpPr txBox="1">
            <a:spLocks noGrp="1"/>
          </p:cNvSpPr>
          <p:nvPr>
            <p:ph type="subTitle" idx="1"/>
          </p:nvPr>
        </p:nvSpPr>
        <p:spPr>
          <a:xfrm>
            <a:off x="478965" y="4739780"/>
            <a:ext cx="2633425" cy="1147054"/>
          </a:xfrm>
          <a:prstGeom prst="rect">
            <a:avLst/>
          </a:prstGeom>
        </p:spPr>
        <p:txBody>
          <a:bodyPr spcFirstLastPara="1" lIns="91425" tIns="45700" rIns="91425" bIns="45700" anchor="b" anchorCtr="0">
            <a:normAutofit/>
          </a:bodyPr>
          <a:lstStyle/>
          <a:p>
            <a:pPr marL="0" lvl="0" indent="0" rtl="0">
              <a:spcBef>
                <a:spcPts val="0"/>
              </a:spcBef>
              <a:spcAft>
                <a:spcPts val="0"/>
              </a:spcAft>
              <a:buSzPts val="4400"/>
              <a:buNone/>
            </a:pPr>
            <a:r>
              <a:rPr lang="en-US" sz="1700">
                <a:solidFill>
                  <a:srgbClr val="E4B466"/>
                </a:solidFill>
              </a:rPr>
              <a:t>Financing Your </a:t>
            </a:r>
          </a:p>
          <a:p>
            <a:pPr marL="0" lvl="0" indent="0" rtl="0">
              <a:spcBef>
                <a:spcPts val="1200"/>
              </a:spcBef>
              <a:spcAft>
                <a:spcPts val="0"/>
              </a:spcAft>
              <a:buSzPts val="4400"/>
              <a:buNone/>
            </a:pPr>
            <a:r>
              <a:rPr lang="en-US" sz="1700">
                <a:solidFill>
                  <a:srgbClr val="E4B466"/>
                </a:solidFill>
              </a:rPr>
              <a:t>Graduate Education</a:t>
            </a:r>
          </a:p>
        </p:txBody>
      </p:sp>
      <p:sp>
        <p:nvSpPr>
          <p:cNvPr id="77" name="Rectangle 76">
            <a:extLst>
              <a:ext uri="{FF2B5EF4-FFF2-40B4-BE49-F238E27FC236}">
                <a16:creationId xmlns:a16="http://schemas.microsoft.com/office/drawing/2014/main" id="{B01B0E58-A5C8-4CDA-A2E0-35DF94E59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965" y="457200"/>
            <a:ext cx="2633424" cy="91439"/>
          </a:xfrm>
          <a:prstGeom prst="rect">
            <a:avLst/>
          </a:prstGeom>
          <a:solidFill>
            <a:srgbClr val="E4B466"/>
          </a:solidFill>
          <a:ln>
            <a:noFill/>
          </a:ln>
          <a:effectLst/>
        </p:spPr>
        <p:style>
          <a:lnRef idx="1">
            <a:schemeClr val="accent1"/>
          </a:lnRef>
          <a:fillRef idx="3">
            <a:schemeClr val="accent1"/>
          </a:fillRef>
          <a:effectRef idx="2">
            <a:schemeClr val="accent1"/>
          </a:effectRef>
          <a:fontRef idx="minor">
            <a:schemeClr val="lt1"/>
          </a:fontRef>
        </p:style>
      </p:sp>
      <p:pic>
        <p:nvPicPr>
          <p:cNvPr id="259" name="Google Shape;259;p42"/>
          <p:cNvPicPr preferRelativeResize="0"/>
          <p:nvPr/>
        </p:nvPicPr>
        <p:blipFill rotWithShape="1">
          <a:blip r:embed="rId3"/>
          <a:srcRect t="11747"/>
          <a:stretch/>
        </p:blipFill>
        <p:spPr>
          <a:xfrm>
            <a:off x="3490721" y="10"/>
            <a:ext cx="5653279" cy="6857990"/>
          </a:xfrm>
          <a:prstGeom prst="rect">
            <a:avLst/>
          </a:prstGeom>
          <a:noFill/>
        </p:spPr>
      </p:pic>
      <p:sp>
        <p:nvSpPr>
          <p:cNvPr id="260" name="Google Shape;260;p42"/>
          <p:cNvSpPr txBox="1"/>
          <p:nvPr/>
        </p:nvSpPr>
        <p:spPr>
          <a:xfrm>
            <a:off x="229635" y="6225450"/>
            <a:ext cx="3132083" cy="350700"/>
          </a:xfrm>
          <a:prstGeom prst="rect">
            <a:avLst/>
          </a:prstGeom>
          <a:noFill/>
          <a:ln>
            <a:noFill/>
          </a:ln>
        </p:spPr>
        <p:txBody>
          <a:bodyPr spcFirstLastPara="1" wrap="square" lIns="91425" tIns="91425" rIns="91425" bIns="91425" anchor="t" anchorCtr="0">
            <a:noAutofit/>
          </a:bodyPr>
          <a:lstStyle/>
          <a:p>
            <a:pPr marL="0" marR="0" lvl="0" indent="0" algn="r" rtl="0">
              <a:spcBef>
                <a:spcPts val="0"/>
              </a:spcBef>
              <a:spcAft>
                <a:spcPts val="60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Source: Dr Christiane </a:t>
            </a:r>
            <a:r>
              <a:rPr lang="en-US" sz="1400" b="0" i="0" u="none" strike="noStrike" cap="none" dirty="0" err="1">
                <a:solidFill>
                  <a:srgbClr val="000000"/>
                </a:solidFill>
                <a:latin typeface="Arial"/>
                <a:ea typeface="Arial"/>
                <a:cs typeface="Arial"/>
                <a:sym typeface="Arial"/>
              </a:rPr>
              <a:t>Spitzmueller</a:t>
            </a:r>
            <a:r>
              <a:rPr lang="en-US" sz="1400" b="0" i="0" u="none" strike="noStrike" cap="none" dirty="0">
                <a:solidFill>
                  <a:srgbClr val="000000"/>
                </a:solidFill>
                <a:latin typeface="Arial"/>
                <a:ea typeface="Arial"/>
                <a:cs typeface="Arial"/>
                <a:sym typeface="Arial"/>
              </a:rPr>
              <a:t>, University of Houston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65"/>
        <p:cNvGrpSpPr/>
        <p:nvPr/>
      </p:nvGrpSpPr>
      <p:grpSpPr>
        <a:xfrm>
          <a:off x="0" y="0"/>
          <a:ext cx="0" cy="0"/>
          <a:chOff x="0" y="0"/>
          <a:chExt cx="0" cy="0"/>
        </a:xfrm>
      </p:grpSpPr>
      <p:sp>
        <p:nvSpPr>
          <p:cNvPr id="80" name="Rectangle 79">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Google Shape;266;p43"/>
          <p:cNvSpPr txBox="1">
            <a:spLocks noGrp="1"/>
          </p:cNvSpPr>
          <p:nvPr>
            <p:ph type="title"/>
          </p:nvPr>
        </p:nvSpPr>
        <p:spPr>
          <a:xfrm>
            <a:off x="559671" y="1073231"/>
            <a:ext cx="2290568" cy="4711539"/>
          </a:xfrm>
          <a:prstGeom prst="rect">
            <a:avLst/>
          </a:prstGeom>
        </p:spPr>
        <p:txBody>
          <a:bodyPr spcFirstLastPara="1" lIns="91425" tIns="45700" rIns="91425" bIns="45700" anchor="ctr" anchorCtr="0">
            <a:normAutofit/>
          </a:bodyPr>
          <a:lstStyle/>
          <a:p>
            <a:pPr marL="0" lvl="0" indent="0" rtl="0">
              <a:spcBef>
                <a:spcPts val="0"/>
              </a:spcBef>
              <a:spcAft>
                <a:spcPts val="0"/>
              </a:spcAft>
              <a:buClr>
                <a:schemeClr val="dk1"/>
              </a:buClr>
              <a:buSzPts val="1100"/>
              <a:buFont typeface="Arial"/>
              <a:buNone/>
            </a:pPr>
            <a:r>
              <a:rPr lang="en-US">
                <a:solidFill>
                  <a:schemeClr val="accent1"/>
                </a:solidFill>
              </a:rPr>
              <a:t>Basics</a:t>
            </a:r>
          </a:p>
          <a:p>
            <a:pPr marL="0" lvl="0" indent="0" rtl="0">
              <a:spcBef>
                <a:spcPts val="0"/>
              </a:spcBef>
              <a:spcAft>
                <a:spcPts val="0"/>
              </a:spcAft>
              <a:buClr>
                <a:schemeClr val="dk1"/>
              </a:buClr>
              <a:buSzPts val="1100"/>
              <a:buFont typeface="Arial"/>
              <a:buNone/>
            </a:pPr>
            <a:endParaRPr lang="en-US">
              <a:solidFill>
                <a:schemeClr val="accent1"/>
              </a:solidFill>
            </a:endParaRPr>
          </a:p>
          <a:p>
            <a:pPr marL="0" lvl="0" indent="0" rtl="0">
              <a:spcBef>
                <a:spcPts val="0"/>
              </a:spcBef>
              <a:spcAft>
                <a:spcPts val="0"/>
              </a:spcAft>
              <a:buClr>
                <a:srgbClr val="FFFFFF"/>
              </a:buClr>
              <a:buSzPts val="3600"/>
              <a:buFont typeface="Corbel"/>
              <a:buNone/>
            </a:pPr>
            <a:endParaRPr lang="en-US">
              <a:solidFill>
                <a:schemeClr val="accent1"/>
              </a:solidFill>
            </a:endParaRPr>
          </a:p>
        </p:txBody>
      </p:sp>
      <p:sp>
        <p:nvSpPr>
          <p:cNvPr id="82" name="Rectangle 81">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4" name="Rectangle 83">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86" name="Rectangle 85">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88" name="Rectangle 87">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5138" y="723898"/>
            <a:ext cx="5623962"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67" name="Google Shape;267;p43"/>
          <p:cNvSpPr txBox="1">
            <a:spLocks noGrp="1"/>
          </p:cNvSpPr>
          <p:nvPr>
            <p:ph idx="1"/>
          </p:nvPr>
        </p:nvSpPr>
        <p:spPr>
          <a:xfrm>
            <a:off x="3526971" y="1073231"/>
            <a:ext cx="4949687" cy="4711539"/>
          </a:xfrm>
          <a:prstGeom prst="rect">
            <a:avLst/>
          </a:prstGeom>
        </p:spPr>
        <p:txBody>
          <a:bodyPr spcFirstLastPara="1" lIns="91425" tIns="45700" rIns="91425" bIns="45700" anchorCtr="0">
            <a:normAutofit/>
          </a:bodyPr>
          <a:lstStyle/>
          <a:p>
            <a:pPr marL="182880" lvl="0" indent="-182880" rtl="0">
              <a:spcBef>
                <a:spcPts val="0"/>
              </a:spcBef>
              <a:buSzPts val="2000"/>
              <a:buChar char="●"/>
            </a:pPr>
            <a:r>
              <a:rPr lang="en-US" sz="1700">
                <a:solidFill>
                  <a:srgbClr val="FFFFFF"/>
                </a:solidFill>
              </a:rPr>
              <a:t>PhD programs tend to be 100% funded </a:t>
            </a:r>
          </a:p>
          <a:p>
            <a:pPr marL="914400" lvl="1" indent="-355600" rtl="0">
              <a:spcBef>
                <a:spcPts val="0"/>
              </a:spcBef>
              <a:buSzPts val="2000"/>
              <a:buChar char="○"/>
            </a:pPr>
            <a:r>
              <a:rPr lang="en-US" sz="1700">
                <a:solidFill>
                  <a:srgbClr val="FFFFFF"/>
                </a:solidFill>
              </a:rPr>
              <a:t>But salaries (called stipends) and other benefits (e.g., healthcare) vary across schools</a:t>
            </a:r>
          </a:p>
          <a:p>
            <a:pPr marL="914400" lvl="1" indent="-355600" rtl="0">
              <a:spcBef>
                <a:spcPts val="0"/>
              </a:spcBef>
              <a:buSzPts val="2000"/>
              <a:buChar char="○"/>
            </a:pPr>
            <a:endParaRPr lang="en-US" sz="1700">
              <a:solidFill>
                <a:srgbClr val="FFFFFF"/>
              </a:solidFill>
            </a:endParaRPr>
          </a:p>
          <a:p>
            <a:pPr marL="182880" lvl="0" indent="-208280" rtl="0">
              <a:spcBef>
                <a:spcPts val="0"/>
              </a:spcBef>
              <a:buSzPts val="2400"/>
              <a:buChar char="●"/>
            </a:pPr>
            <a:r>
              <a:rPr lang="en-US" sz="1700">
                <a:solidFill>
                  <a:srgbClr val="FFFFFF"/>
                </a:solidFill>
              </a:rPr>
              <a:t>MA programs tend to be unfunded--you have to fund yourself </a:t>
            </a:r>
          </a:p>
          <a:p>
            <a:pPr marL="914400" lvl="1" indent="-355600" rtl="0">
              <a:spcBef>
                <a:spcPts val="0"/>
              </a:spcBef>
              <a:buSzPts val="2000"/>
              <a:buChar char="○"/>
            </a:pPr>
            <a:r>
              <a:rPr lang="en-US" sz="1700">
                <a:solidFill>
                  <a:srgbClr val="FFFFFF"/>
                </a:solidFill>
              </a:rPr>
              <a:t>But there are some exceptions, e.g., College of William and Mary, Wake Forest, Villanova</a:t>
            </a:r>
          </a:p>
          <a:p>
            <a:pPr marL="914400" lvl="1" indent="-355600" rtl="0">
              <a:spcBef>
                <a:spcPts val="0"/>
              </a:spcBef>
              <a:buSzPts val="2000"/>
              <a:buChar char="○"/>
            </a:pPr>
            <a:r>
              <a:rPr lang="en-US" sz="1700">
                <a:solidFill>
                  <a:srgbClr val="FFFFFF"/>
                </a:solidFill>
              </a:rPr>
              <a:t>And see following slides for ways to fund yourself</a:t>
            </a:r>
          </a:p>
          <a:p>
            <a:pPr marL="914400" lvl="0" indent="0" rtl="0">
              <a:spcBef>
                <a:spcPts val="0"/>
              </a:spcBef>
              <a:buNone/>
            </a:pPr>
            <a:endParaRPr lang="en-US" sz="1700">
              <a:solidFill>
                <a:srgbClr val="FFFFFF"/>
              </a:solidFill>
            </a:endParaRPr>
          </a:p>
          <a:p>
            <a:pPr marL="457200" lvl="0" indent="-381000" rtl="0">
              <a:spcBef>
                <a:spcPts val="0"/>
              </a:spcBef>
              <a:buSzPts val="2400"/>
              <a:buChar char="●"/>
            </a:pPr>
            <a:r>
              <a:rPr lang="en-US" sz="1700">
                <a:solidFill>
                  <a:srgbClr val="FFFFFF"/>
                </a:solidFill>
              </a:rPr>
              <a:t>Look carefully at each school’s website</a:t>
            </a:r>
          </a:p>
        </p:txBody>
      </p:sp>
    </p:spTree>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4"/>
          <p:cNvSpPr txBox="1">
            <a:spLocks noGrp="1"/>
          </p:cNvSpPr>
          <p:nvPr>
            <p:ph type="title"/>
          </p:nvPr>
        </p:nvSpPr>
        <p:spPr>
          <a:xfrm>
            <a:off x="311700" y="486165"/>
            <a:ext cx="8520600" cy="943266"/>
          </a:xfrm>
          <a:prstGeom prst="rect">
            <a:avLst/>
          </a:prstGeom>
          <a:noFill/>
          <a:ln>
            <a:noFill/>
          </a:ln>
        </p:spPr>
        <p:txBody>
          <a:bodyPr spcFirstLastPara="1" wrap="square" lIns="91425" tIns="45700" rIns="91425" bIns="45700" anchor="b" anchorCtr="0">
            <a:noAutofit/>
          </a:bodyPr>
          <a:lstStyle/>
          <a:p>
            <a:pPr marL="0" lvl="0" indent="0" rtl="0">
              <a:lnSpc>
                <a:spcPct val="90000"/>
              </a:lnSpc>
              <a:spcBef>
                <a:spcPts val="0"/>
              </a:spcBef>
              <a:spcAft>
                <a:spcPts val="0"/>
              </a:spcAft>
              <a:buClr>
                <a:schemeClr val="dk1"/>
              </a:buClr>
              <a:buSzPts val="1100"/>
              <a:buFont typeface="Arial"/>
              <a:buNone/>
            </a:pPr>
            <a:r>
              <a:rPr lang="en-US" dirty="0">
                <a:solidFill>
                  <a:schemeClr val="accent1"/>
                </a:solidFill>
              </a:rPr>
              <a:t>Loans </a:t>
            </a:r>
            <a:endParaRPr dirty="0"/>
          </a:p>
        </p:txBody>
      </p:sp>
      <p:sp>
        <p:nvSpPr>
          <p:cNvPr id="274" name="Google Shape;274;p44"/>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182880" lvl="0" indent="-182880" algn="l" rtl="0">
              <a:lnSpc>
                <a:spcPct val="80000"/>
              </a:lnSpc>
              <a:spcBef>
                <a:spcPts val="0"/>
              </a:spcBef>
              <a:spcAft>
                <a:spcPts val="0"/>
              </a:spcAft>
              <a:buSzPts val="2000"/>
              <a:buChar char="●"/>
            </a:pPr>
            <a:r>
              <a:rPr lang="en-US" dirty="0">
                <a:solidFill>
                  <a:schemeClr val="dk2"/>
                </a:solidFill>
              </a:rPr>
              <a:t>Federal Graduate can help cover the cost of higher education. Two types of federal loans (along with private loan options)</a:t>
            </a:r>
            <a:endParaRPr dirty="0"/>
          </a:p>
          <a:p>
            <a:pPr marL="914400" lvl="1" indent="-355600" algn="l" rtl="0">
              <a:lnSpc>
                <a:spcPct val="80000"/>
              </a:lnSpc>
              <a:spcBef>
                <a:spcPts val="1200"/>
              </a:spcBef>
              <a:spcAft>
                <a:spcPts val="0"/>
              </a:spcAft>
              <a:buSzPts val="2000"/>
              <a:buChar char="○"/>
            </a:pPr>
            <a:r>
              <a:rPr lang="en-US" b="1" u="sng" dirty="0">
                <a:solidFill>
                  <a:schemeClr val="dk2"/>
                </a:solidFill>
              </a:rPr>
              <a:t>Direct Unsubsidized Loan</a:t>
            </a:r>
            <a:endParaRPr dirty="0"/>
          </a:p>
          <a:p>
            <a:pPr marL="1371600" lvl="2" indent="-342900" algn="l" rtl="0">
              <a:lnSpc>
                <a:spcPct val="80000"/>
              </a:lnSpc>
              <a:spcBef>
                <a:spcPts val="250"/>
              </a:spcBef>
              <a:spcAft>
                <a:spcPts val="0"/>
              </a:spcAft>
              <a:buSzPts val="1800"/>
              <a:buChar char="■"/>
            </a:pPr>
            <a:r>
              <a:rPr lang="en-US" dirty="0">
                <a:solidFill>
                  <a:schemeClr val="dk2"/>
                </a:solidFill>
              </a:rPr>
              <a:t>Graduate students are NOT eligible for subsidized loan (US Dept. of Education pays interest while you are in school at least half time).</a:t>
            </a:r>
            <a:endParaRPr dirty="0"/>
          </a:p>
          <a:p>
            <a:pPr marL="1371600" lvl="2" indent="-342900" algn="l" rtl="0">
              <a:lnSpc>
                <a:spcPct val="80000"/>
              </a:lnSpc>
              <a:spcBef>
                <a:spcPts val="500"/>
              </a:spcBef>
              <a:spcAft>
                <a:spcPts val="0"/>
              </a:spcAft>
              <a:buSzPts val="1800"/>
              <a:buChar char="■"/>
            </a:pPr>
            <a:r>
              <a:rPr lang="en-US" dirty="0">
                <a:solidFill>
                  <a:schemeClr val="dk2"/>
                </a:solidFill>
              </a:rPr>
              <a:t>No need to demonstrate financial need</a:t>
            </a:r>
            <a:endParaRPr dirty="0"/>
          </a:p>
          <a:p>
            <a:pPr marL="1371600" lvl="2" indent="-342900" algn="l" rtl="0">
              <a:lnSpc>
                <a:spcPct val="80000"/>
              </a:lnSpc>
              <a:spcBef>
                <a:spcPts val="500"/>
              </a:spcBef>
              <a:spcAft>
                <a:spcPts val="0"/>
              </a:spcAft>
              <a:buSzPts val="1800"/>
              <a:buChar char="■"/>
            </a:pPr>
            <a:r>
              <a:rPr lang="en-US" dirty="0">
                <a:solidFill>
                  <a:schemeClr val="dk2"/>
                </a:solidFill>
              </a:rPr>
              <a:t>Interest will accrue (Fixed rate is 6.6%)</a:t>
            </a:r>
            <a:endParaRPr dirty="0"/>
          </a:p>
          <a:p>
            <a:pPr marL="1371600" lvl="2" indent="-342900" algn="l" rtl="0">
              <a:lnSpc>
                <a:spcPct val="80000"/>
              </a:lnSpc>
              <a:spcBef>
                <a:spcPts val="500"/>
              </a:spcBef>
              <a:spcAft>
                <a:spcPts val="0"/>
              </a:spcAft>
              <a:buSzPts val="1800"/>
              <a:buChar char="■"/>
            </a:pPr>
            <a:r>
              <a:rPr lang="en-US" dirty="0">
                <a:solidFill>
                  <a:schemeClr val="dk2"/>
                </a:solidFill>
              </a:rPr>
              <a:t>Limit on annual and cumulative loan amount</a:t>
            </a:r>
            <a:endParaRPr dirty="0"/>
          </a:p>
          <a:p>
            <a:pPr marL="914400" lvl="1" indent="-355600" algn="l" rtl="0">
              <a:lnSpc>
                <a:spcPct val="80000"/>
              </a:lnSpc>
              <a:spcBef>
                <a:spcPts val="1450"/>
              </a:spcBef>
              <a:spcAft>
                <a:spcPts val="0"/>
              </a:spcAft>
              <a:buSzPts val="2000"/>
              <a:buChar char="○"/>
            </a:pPr>
            <a:r>
              <a:rPr lang="en-US" b="1" u="sng" dirty="0">
                <a:solidFill>
                  <a:schemeClr val="dk2"/>
                </a:solidFill>
              </a:rPr>
              <a:t>Direct PLUS Loans</a:t>
            </a:r>
            <a:endParaRPr dirty="0"/>
          </a:p>
          <a:p>
            <a:pPr marL="1371600" lvl="2" indent="-342900" algn="l" rtl="0">
              <a:lnSpc>
                <a:spcPct val="80000"/>
              </a:lnSpc>
              <a:spcBef>
                <a:spcPts val="250"/>
              </a:spcBef>
              <a:spcAft>
                <a:spcPts val="0"/>
              </a:spcAft>
              <a:buSzPts val="1800"/>
              <a:buChar char="■"/>
            </a:pPr>
            <a:r>
              <a:rPr lang="en-US" dirty="0">
                <a:solidFill>
                  <a:schemeClr val="dk2"/>
                </a:solidFill>
              </a:rPr>
              <a:t>Loans to eligible graduate students through schools participating in the Direct Loan Program</a:t>
            </a:r>
            <a:endParaRPr dirty="0"/>
          </a:p>
          <a:p>
            <a:pPr marL="1371600" lvl="2" indent="-342900" algn="l" rtl="0">
              <a:lnSpc>
                <a:spcPct val="80000"/>
              </a:lnSpc>
              <a:spcBef>
                <a:spcPts val="500"/>
              </a:spcBef>
              <a:spcAft>
                <a:spcPts val="0"/>
              </a:spcAft>
              <a:buSzPts val="1800"/>
              <a:buChar char="■"/>
            </a:pPr>
            <a:r>
              <a:rPr lang="en-US" dirty="0">
                <a:solidFill>
                  <a:schemeClr val="dk2"/>
                </a:solidFill>
              </a:rPr>
              <a:t>Must not have an adverse credit history</a:t>
            </a:r>
            <a:endParaRPr dirty="0"/>
          </a:p>
          <a:p>
            <a:pPr marL="1371600" lvl="2" indent="-342900" algn="l" rtl="0">
              <a:lnSpc>
                <a:spcPct val="80000"/>
              </a:lnSpc>
              <a:spcBef>
                <a:spcPts val="500"/>
              </a:spcBef>
              <a:spcAft>
                <a:spcPts val="0"/>
              </a:spcAft>
              <a:buSzPts val="1800"/>
              <a:buChar char="■"/>
            </a:pPr>
            <a:r>
              <a:rPr lang="en-US" dirty="0">
                <a:solidFill>
                  <a:schemeClr val="dk2"/>
                </a:solidFill>
              </a:rPr>
              <a:t>A parent can cosign for the loan</a:t>
            </a:r>
            <a:endParaRPr dirty="0"/>
          </a:p>
          <a:p>
            <a:pPr marL="1371600" lvl="2" indent="-342900" algn="l" rtl="0">
              <a:lnSpc>
                <a:spcPct val="80000"/>
              </a:lnSpc>
              <a:spcBef>
                <a:spcPts val="500"/>
              </a:spcBef>
              <a:spcAft>
                <a:spcPts val="0"/>
              </a:spcAft>
              <a:buSzPts val="1800"/>
              <a:buChar char="■"/>
            </a:pPr>
            <a:r>
              <a:rPr lang="en-US" dirty="0">
                <a:solidFill>
                  <a:schemeClr val="dk2"/>
                </a:solidFill>
              </a:rPr>
              <a:t>Fixed interest rate is 7.6%</a:t>
            </a:r>
            <a:endParaRPr dirty="0"/>
          </a:p>
          <a:p>
            <a:pPr marL="1371600" lvl="2" indent="-342900" algn="l" rtl="0">
              <a:lnSpc>
                <a:spcPct val="80000"/>
              </a:lnSpc>
              <a:spcBef>
                <a:spcPts val="500"/>
              </a:spcBef>
              <a:spcAft>
                <a:spcPts val="0"/>
              </a:spcAft>
              <a:buSzPts val="1800"/>
              <a:buChar char="■"/>
            </a:pPr>
            <a:r>
              <a:rPr lang="en-US" dirty="0">
                <a:solidFill>
                  <a:schemeClr val="dk2"/>
                </a:solidFill>
              </a:rPr>
              <a:t>You can borrow up to cost of attendance</a:t>
            </a:r>
            <a:endParaRPr dirty="0"/>
          </a:p>
          <a:p>
            <a:pPr marL="182880" lvl="0" indent="-182880" algn="l" rtl="0">
              <a:lnSpc>
                <a:spcPct val="80000"/>
              </a:lnSpc>
              <a:spcBef>
                <a:spcPts val="1450"/>
              </a:spcBef>
              <a:spcAft>
                <a:spcPts val="1600"/>
              </a:spcAft>
              <a:buSzPts val="2000"/>
              <a:buChar char="●"/>
            </a:pPr>
            <a:r>
              <a:rPr lang="en-US" b="1" dirty="0">
                <a:solidFill>
                  <a:schemeClr val="dk2"/>
                </a:solidFill>
              </a:rPr>
              <a:t>Private loans through lending institutions </a:t>
            </a:r>
            <a:r>
              <a:rPr lang="en-US" dirty="0">
                <a:solidFill>
                  <a:schemeClr val="dk2"/>
                </a:solidFill>
              </a:rPr>
              <a:t>(e.g., banks and credit unions)</a:t>
            </a:r>
            <a:endParaRPr dirty="0"/>
          </a:p>
        </p:txBody>
      </p:sp>
      <p:sp>
        <p:nvSpPr>
          <p:cNvPr id="275" name="Google Shape;275;p44"/>
          <p:cNvSpPr txBox="1"/>
          <p:nvPr/>
        </p:nvSpPr>
        <p:spPr>
          <a:xfrm>
            <a:off x="119789" y="6211668"/>
            <a:ext cx="87126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C8102E"/>
                </a:solidFill>
                <a:latin typeface="Corbel"/>
                <a:ea typeface="Corbel"/>
                <a:cs typeface="Corbel"/>
                <a:sym typeface="Corbel"/>
                <a:hlinkClick r:id="rId3"/>
              </a:rPr>
              <a:t>https://studentaid.ed.gov/sa/types/loans</a:t>
            </a:r>
            <a:endParaRPr lang="en-US" sz="1800" b="0" i="0" u="none" strike="noStrike" cap="none" dirty="0">
              <a:solidFill>
                <a:srgbClr val="C8102E"/>
              </a:solidFill>
              <a:latin typeface="Corbel"/>
              <a:ea typeface="Corbel"/>
              <a:cs typeface="Corbel"/>
              <a:sym typeface="Corbe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C8102E"/>
                </a:solidFill>
                <a:latin typeface="Corbel"/>
                <a:ea typeface="Corbel"/>
                <a:cs typeface="Corbel"/>
                <a:sym typeface="Corbel"/>
                <a:hlinkClick r:id="rId4"/>
              </a:rPr>
              <a:t>https://mastersinpsychologyguide.com/articles/financial-assistance/</a:t>
            </a:r>
            <a:endParaRPr lang="en-US" sz="1800" b="0" i="0" u="none" strike="noStrike" cap="none" dirty="0">
              <a:solidFill>
                <a:srgbClr val="C8102E"/>
              </a:solidFill>
              <a:latin typeface="Corbel"/>
              <a:ea typeface="Corbel"/>
              <a:cs typeface="Corbel"/>
              <a:sym typeface="Corbel"/>
            </a:endParaRPr>
          </a:p>
          <a:p>
            <a:pPr marL="0" marR="0" lvl="0" indent="0" algn="l" rtl="0">
              <a:lnSpc>
                <a:spcPct val="100000"/>
              </a:lnSpc>
              <a:spcBef>
                <a:spcPts val="0"/>
              </a:spcBef>
              <a:spcAft>
                <a:spcPts val="0"/>
              </a:spcAft>
              <a:buClr>
                <a:srgbClr val="000000"/>
              </a:buClr>
              <a:buSzPts val="1800"/>
              <a:buFont typeface="Arial"/>
              <a:buNone/>
            </a:pP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lnSpc>
                <a:spcPct val="90000"/>
              </a:lnSpc>
              <a:buClr>
                <a:srgbClr val="FFFFFF"/>
              </a:buClr>
              <a:buSzPts val="3600"/>
            </a:pPr>
            <a:r>
              <a:rPr lang="en-US" dirty="0">
                <a:solidFill>
                  <a:schemeClr val="dk2"/>
                </a:solidFill>
              </a:rPr>
              <a:t>Loan Repayment Options</a:t>
            </a:r>
            <a:r>
              <a:rPr lang="en-US" dirty="0"/>
              <a:t> </a:t>
            </a:r>
            <a:endParaRPr dirty="0"/>
          </a:p>
        </p:txBody>
      </p:sp>
      <p:sp>
        <p:nvSpPr>
          <p:cNvPr id="282" name="Google Shape;282;p45"/>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182880" lvl="0" indent="-182880" algn="l" rtl="0">
              <a:lnSpc>
                <a:spcPct val="80000"/>
              </a:lnSpc>
              <a:spcBef>
                <a:spcPts val="1200"/>
              </a:spcBef>
              <a:spcAft>
                <a:spcPts val="0"/>
              </a:spcAft>
              <a:buSzPts val="2000"/>
              <a:buChar char="●"/>
            </a:pPr>
            <a:r>
              <a:rPr lang="en-US" dirty="0">
                <a:solidFill>
                  <a:schemeClr val="dk2"/>
                </a:solidFill>
              </a:rPr>
              <a:t>Psychologists can earn loan forgiveness (for Direct Loans only) under the following qualifications:</a:t>
            </a:r>
            <a:endParaRPr dirty="0"/>
          </a:p>
          <a:p>
            <a:pPr marL="845820" lvl="1" indent="-342900">
              <a:lnSpc>
                <a:spcPct val="80000"/>
              </a:lnSpc>
              <a:spcBef>
                <a:spcPts val="250"/>
              </a:spcBef>
              <a:buSzPts val="1800"/>
            </a:pPr>
            <a:r>
              <a:rPr lang="en-US" dirty="0">
                <a:solidFill>
                  <a:schemeClr val="dk2"/>
                </a:solidFill>
              </a:rPr>
              <a:t>You are required to make 120 payments, which must be on time, according to the schedule set out in your Direct Loans.</a:t>
            </a:r>
            <a:endParaRPr dirty="0"/>
          </a:p>
          <a:p>
            <a:pPr marL="845820" lvl="1" indent="-342900">
              <a:lnSpc>
                <a:spcPct val="80000"/>
              </a:lnSpc>
              <a:spcBef>
                <a:spcPts val="500"/>
              </a:spcBef>
              <a:buSzPts val="1800"/>
            </a:pPr>
            <a:r>
              <a:rPr lang="en-US" dirty="0">
                <a:solidFill>
                  <a:schemeClr val="dk2"/>
                </a:solidFill>
              </a:rPr>
              <a:t>You must make those payments under a repayment plan that qualifies for student loan forgiveness.</a:t>
            </a:r>
            <a:endParaRPr dirty="0"/>
          </a:p>
          <a:p>
            <a:pPr marL="845820" lvl="1" indent="-342900">
              <a:lnSpc>
                <a:spcPct val="80000"/>
              </a:lnSpc>
              <a:spcBef>
                <a:spcPts val="500"/>
              </a:spcBef>
              <a:buSzPts val="1800"/>
            </a:pPr>
            <a:r>
              <a:rPr lang="en-US" dirty="0">
                <a:solidFill>
                  <a:schemeClr val="dk2"/>
                </a:solidFill>
              </a:rPr>
              <a:t>You must work full-time at a qualifying public service institution at the time that you make all your payments</a:t>
            </a:r>
            <a:endParaRPr dirty="0"/>
          </a:p>
          <a:p>
            <a:pPr marL="182880" lvl="0" indent="-182880" algn="l" rtl="0">
              <a:lnSpc>
                <a:spcPct val="80000"/>
              </a:lnSpc>
              <a:spcBef>
                <a:spcPts val="1450"/>
              </a:spcBef>
              <a:spcAft>
                <a:spcPts val="0"/>
              </a:spcAft>
              <a:buSzPts val="2000"/>
              <a:buChar char="●"/>
            </a:pPr>
            <a:r>
              <a:rPr lang="en-US" dirty="0">
                <a:solidFill>
                  <a:schemeClr val="dk2"/>
                </a:solidFill>
              </a:rPr>
              <a:t>National Health Service Corps Loan repayment Plan</a:t>
            </a:r>
            <a:endParaRPr dirty="0"/>
          </a:p>
          <a:p>
            <a:pPr marL="685800" lvl="1" indent="-182880" algn="l" rtl="0">
              <a:lnSpc>
                <a:spcPct val="80000"/>
              </a:lnSpc>
              <a:spcBef>
                <a:spcPts val="250"/>
              </a:spcBef>
              <a:spcAft>
                <a:spcPts val="0"/>
              </a:spcAft>
              <a:buSzPts val="1800"/>
              <a:buChar char="○"/>
            </a:pPr>
            <a:r>
              <a:rPr lang="en-US" dirty="0">
                <a:solidFill>
                  <a:schemeClr val="dk2"/>
                </a:solidFill>
              </a:rPr>
              <a:t>Administered by the Bureau of Health Workforce (BHW) in the Health Resources and Services Administration (HRSA) of the U.S. Dept. of Health and Human Services (HHS) </a:t>
            </a:r>
            <a:endParaRPr dirty="0"/>
          </a:p>
          <a:p>
            <a:pPr marL="845820" lvl="1" indent="-342900">
              <a:lnSpc>
                <a:spcPct val="80000"/>
              </a:lnSpc>
              <a:spcBef>
                <a:spcPts val="500"/>
              </a:spcBef>
              <a:buSzPts val="1800"/>
            </a:pPr>
            <a:r>
              <a:rPr lang="en-US" dirty="0">
                <a:solidFill>
                  <a:schemeClr val="dk2"/>
                </a:solidFill>
              </a:rPr>
              <a:t>Serve two full years at a qualifying practice, in which case the NHSC will pay up to $50,000 toward your student loans, or</a:t>
            </a:r>
            <a:endParaRPr dirty="0"/>
          </a:p>
          <a:p>
            <a:pPr marL="845820" lvl="1" indent="-342900">
              <a:lnSpc>
                <a:spcPct val="80000"/>
              </a:lnSpc>
              <a:spcBef>
                <a:spcPts val="500"/>
              </a:spcBef>
              <a:buSzPts val="1800"/>
            </a:pPr>
            <a:r>
              <a:rPr lang="en-US" dirty="0">
                <a:solidFill>
                  <a:schemeClr val="dk2"/>
                </a:solidFill>
              </a:rPr>
              <a:t>Serve two half-time years at a qualifying practice, in which case the NHSC will pay up to $25,000 toward your student loans</a:t>
            </a:r>
            <a:endParaRPr dirty="0"/>
          </a:p>
          <a:p>
            <a:pPr marL="182880" lvl="0" indent="-55878" algn="l" rtl="0">
              <a:lnSpc>
                <a:spcPct val="80000"/>
              </a:lnSpc>
              <a:spcBef>
                <a:spcPts val="1450"/>
              </a:spcBef>
              <a:spcAft>
                <a:spcPts val="0"/>
              </a:spcAft>
              <a:buSzPts val="2000"/>
              <a:buNone/>
            </a:pPr>
            <a:endParaRPr dirty="0">
              <a:solidFill>
                <a:schemeClr val="dk2"/>
              </a:solidFill>
            </a:endParaRPr>
          </a:p>
          <a:p>
            <a:pPr marL="685800" lvl="1" indent="-68580" algn="l" rtl="0">
              <a:lnSpc>
                <a:spcPct val="80000"/>
              </a:lnSpc>
              <a:spcBef>
                <a:spcPts val="250"/>
              </a:spcBef>
              <a:spcAft>
                <a:spcPts val="0"/>
              </a:spcAft>
              <a:buSzPts val="1800"/>
              <a:buNone/>
            </a:pPr>
            <a:endParaRPr dirty="0">
              <a:solidFill>
                <a:schemeClr val="dk2"/>
              </a:solidFill>
            </a:endParaRPr>
          </a:p>
        </p:txBody>
      </p:sp>
      <p:sp>
        <p:nvSpPr>
          <p:cNvPr id="283" name="Google Shape;283;p45"/>
          <p:cNvSpPr txBox="1"/>
          <p:nvPr/>
        </p:nvSpPr>
        <p:spPr>
          <a:xfrm>
            <a:off x="70992" y="6435971"/>
            <a:ext cx="8712522"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C8102E"/>
                </a:solidFill>
                <a:latin typeface="Corbel"/>
                <a:ea typeface="Corbel"/>
                <a:cs typeface="Corbel"/>
                <a:sym typeface="Corbel"/>
              </a:rPr>
              <a:t>https://mastersinpsychologyguide.com/articles/financial-assistance/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rgbClr val="FFFFFF"/>
              </a:buClr>
              <a:buSzPts val="3600"/>
              <a:buFont typeface="Corbel"/>
              <a:buNone/>
            </a:pPr>
            <a:r>
              <a:rPr lang="en-US" dirty="0">
                <a:solidFill>
                  <a:schemeClr val="accent1"/>
                </a:solidFill>
              </a:rPr>
              <a:t>Scholarships</a:t>
            </a:r>
            <a:endParaRPr dirty="0">
              <a:solidFill>
                <a:schemeClr val="accent1"/>
              </a:solidFill>
            </a:endParaRPr>
          </a:p>
        </p:txBody>
      </p:sp>
      <p:sp>
        <p:nvSpPr>
          <p:cNvPr id="290" name="Google Shape;290;p46"/>
          <p:cNvSpPr txBox="1">
            <a:spLocks noGrp="1"/>
          </p:cNvSpPr>
          <p:nvPr>
            <p:ph type="body" idx="1"/>
          </p:nvPr>
        </p:nvSpPr>
        <p:spPr>
          <a:xfrm>
            <a:off x="311700" y="1526123"/>
            <a:ext cx="5447969" cy="4555200"/>
          </a:xfrm>
          <a:prstGeom prst="rect">
            <a:avLst/>
          </a:prstGeom>
          <a:noFill/>
          <a:ln>
            <a:noFill/>
          </a:ln>
        </p:spPr>
        <p:txBody>
          <a:bodyPr spcFirstLastPara="1" wrap="square" lIns="91425" tIns="45700" rIns="91425" bIns="45700" anchor="t" anchorCtr="0">
            <a:noAutofit/>
          </a:bodyPr>
          <a:lstStyle/>
          <a:p>
            <a:pPr marL="182880" lvl="0" indent="-182880" algn="l" rtl="0">
              <a:lnSpc>
                <a:spcPct val="80000"/>
              </a:lnSpc>
              <a:spcBef>
                <a:spcPts val="0"/>
              </a:spcBef>
              <a:spcAft>
                <a:spcPts val="0"/>
              </a:spcAft>
              <a:buSzPts val="2000"/>
              <a:buChar char="●"/>
            </a:pPr>
            <a:r>
              <a:rPr lang="en-US" dirty="0">
                <a:solidFill>
                  <a:schemeClr val="dk2"/>
                </a:solidFill>
              </a:rPr>
              <a:t>Numerous scholarships you can apply for that offer financial support that </a:t>
            </a:r>
            <a:r>
              <a:rPr lang="en-US" i="1" dirty="0">
                <a:solidFill>
                  <a:schemeClr val="dk2"/>
                </a:solidFill>
              </a:rPr>
              <a:t>do not </a:t>
            </a:r>
            <a:r>
              <a:rPr lang="en-US" dirty="0">
                <a:solidFill>
                  <a:schemeClr val="dk2"/>
                </a:solidFill>
              </a:rPr>
              <a:t>need to be paid back</a:t>
            </a:r>
            <a:endParaRPr dirty="0"/>
          </a:p>
          <a:p>
            <a:pPr marL="182880" lvl="0" indent="-182880" algn="l" rtl="0">
              <a:lnSpc>
                <a:spcPct val="80000"/>
              </a:lnSpc>
              <a:spcBef>
                <a:spcPts val="1450"/>
              </a:spcBef>
              <a:spcAft>
                <a:spcPts val="0"/>
              </a:spcAft>
              <a:buSzPts val="2000"/>
              <a:buChar char="●"/>
            </a:pPr>
            <a:r>
              <a:rPr lang="en-US" dirty="0">
                <a:solidFill>
                  <a:schemeClr val="dk2"/>
                </a:solidFill>
              </a:rPr>
              <a:t>Scholarships through Psi Chi</a:t>
            </a:r>
            <a:endParaRPr dirty="0"/>
          </a:p>
          <a:p>
            <a:pPr marL="685800" lvl="1" indent="-182880" algn="l" rtl="0">
              <a:lnSpc>
                <a:spcPct val="80000"/>
              </a:lnSpc>
              <a:spcBef>
                <a:spcPts val="250"/>
              </a:spcBef>
              <a:spcAft>
                <a:spcPts val="0"/>
              </a:spcAft>
              <a:buSzPts val="1800"/>
              <a:buChar char="○"/>
            </a:pPr>
            <a:r>
              <a:rPr lang="en-US" dirty="0">
                <a:solidFill>
                  <a:schemeClr val="dk2"/>
                </a:solidFill>
              </a:rPr>
              <a:t>Allyn and Bacon Award for empirical research paper</a:t>
            </a:r>
            <a:br>
              <a:rPr lang="en-US" dirty="0">
                <a:solidFill>
                  <a:schemeClr val="dk2"/>
                </a:solidFill>
              </a:rPr>
            </a:br>
            <a:r>
              <a:rPr lang="en-US" dirty="0">
                <a:solidFill>
                  <a:schemeClr val="dk2"/>
                </a:solidFill>
              </a:rPr>
              <a:t>(Prizes of $1,000, $650, and $350)</a:t>
            </a:r>
            <a:endParaRPr dirty="0"/>
          </a:p>
          <a:p>
            <a:pPr marL="685800" lvl="1" indent="-182880" algn="l" rtl="0">
              <a:lnSpc>
                <a:spcPct val="80000"/>
              </a:lnSpc>
              <a:spcBef>
                <a:spcPts val="500"/>
              </a:spcBef>
              <a:spcAft>
                <a:spcPts val="0"/>
              </a:spcAft>
              <a:buSzPts val="1800"/>
              <a:buChar char="○"/>
            </a:pPr>
            <a:r>
              <a:rPr lang="en-US" dirty="0">
                <a:solidFill>
                  <a:schemeClr val="dk2"/>
                </a:solidFill>
              </a:rPr>
              <a:t>Diversity Article awards on topics of diversity issues</a:t>
            </a:r>
            <a:br>
              <a:rPr lang="en-US" dirty="0">
                <a:solidFill>
                  <a:schemeClr val="dk2"/>
                </a:solidFill>
              </a:rPr>
            </a:br>
            <a:r>
              <a:rPr lang="en-US" dirty="0">
                <a:solidFill>
                  <a:schemeClr val="dk2"/>
                </a:solidFill>
              </a:rPr>
              <a:t>(Four awards of $300)</a:t>
            </a:r>
            <a:endParaRPr dirty="0"/>
          </a:p>
          <a:p>
            <a:pPr marL="182880" lvl="0" indent="-182880" algn="l" rtl="0">
              <a:lnSpc>
                <a:spcPct val="80000"/>
              </a:lnSpc>
              <a:spcBef>
                <a:spcPts val="1450"/>
              </a:spcBef>
              <a:spcAft>
                <a:spcPts val="0"/>
              </a:spcAft>
              <a:buSzPts val="2000"/>
              <a:buChar char="●"/>
            </a:pPr>
            <a:r>
              <a:rPr lang="en-US" dirty="0">
                <a:solidFill>
                  <a:schemeClr val="dk2"/>
                </a:solidFill>
              </a:rPr>
              <a:t>Irwin L. Goldstein Scholarship and the Benjamin Schneider Scholarship </a:t>
            </a:r>
            <a:endParaRPr dirty="0"/>
          </a:p>
          <a:p>
            <a:pPr marL="685800" lvl="1" indent="-182880" algn="l" rtl="0">
              <a:lnSpc>
                <a:spcPct val="80000"/>
              </a:lnSpc>
              <a:spcBef>
                <a:spcPts val="250"/>
              </a:spcBef>
              <a:spcAft>
                <a:spcPts val="0"/>
              </a:spcAft>
              <a:buSzPts val="1800"/>
              <a:buChar char="○"/>
            </a:pPr>
            <a:r>
              <a:rPr lang="en-US" dirty="0">
                <a:solidFill>
                  <a:schemeClr val="dk2"/>
                </a:solidFill>
              </a:rPr>
              <a:t>For minority doctoral student in I-O psychology</a:t>
            </a:r>
            <a:endParaRPr dirty="0"/>
          </a:p>
          <a:p>
            <a:pPr marL="182880" lvl="0" indent="-182880" algn="l" rtl="0">
              <a:lnSpc>
                <a:spcPct val="80000"/>
              </a:lnSpc>
              <a:spcBef>
                <a:spcPts val="1450"/>
              </a:spcBef>
              <a:spcAft>
                <a:spcPts val="0"/>
              </a:spcAft>
              <a:buSzPts val="2000"/>
              <a:buChar char="●"/>
            </a:pPr>
            <a:r>
              <a:rPr lang="en-US" dirty="0">
                <a:solidFill>
                  <a:schemeClr val="dk2"/>
                </a:solidFill>
              </a:rPr>
              <a:t>APF Graduate Student Scholarships</a:t>
            </a:r>
            <a:endParaRPr dirty="0"/>
          </a:p>
          <a:p>
            <a:pPr marL="685800" lvl="1" indent="-182880" algn="l" rtl="0">
              <a:lnSpc>
                <a:spcPct val="80000"/>
              </a:lnSpc>
              <a:spcBef>
                <a:spcPts val="250"/>
              </a:spcBef>
              <a:spcAft>
                <a:spcPts val="0"/>
              </a:spcAft>
              <a:buSzPts val="1800"/>
              <a:buChar char="○"/>
            </a:pPr>
            <a:r>
              <a:rPr lang="en-US" dirty="0">
                <a:solidFill>
                  <a:schemeClr val="dk2"/>
                </a:solidFill>
              </a:rPr>
              <a:t>General scholarship for graduate students in psychology</a:t>
            </a:r>
            <a:endParaRPr dirty="0"/>
          </a:p>
          <a:p>
            <a:pPr marL="182880" lvl="0" indent="-182880" algn="l" rtl="0">
              <a:lnSpc>
                <a:spcPct val="80000"/>
              </a:lnSpc>
              <a:spcBef>
                <a:spcPts val="1450"/>
              </a:spcBef>
              <a:spcAft>
                <a:spcPts val="0"/>
              </a:spcAft>
              <a:buSzPts val="2000"/>
              <a:buChar char="●"/>
            </a:pPr>
            <a:r>
              <a:rPr lang="en-US" dirty="0">
                <a:solidFill>
                  <a:schemeClr val="dk2"/>
                </a:solidFill>
              </a:rPr>
              <a:t>George C. Thornton, III Graduate Scholarship</a:t>
            </a:r>
            <a:endParaRPr dirty="0"/>
          </a:p>
          <a:p>
            <a:pPr marL="685800" lvl="1" indent="-182880" algn="l" rtl="0">
              <a:lnSpc>
                <a:spcPct val="80000"/>
              </a:lnSpc>
              <a:spcBef>
                <a:spcPts val="250"/>
              </a:spcBef>
              <a:spcAft>
                <a:spcPts val="0"/>
              </a:spcAft>
              <a:buSzPts val="1800"/>
              <a:buChar char="○"/>
            </a:pPr>
            <a:r>
              <a:rPr lang="en-US" dirty="0">
                <a:solidFill>
                  <a:schemeClr val="dk2"/>
                </a:solidFill>
              </a:rPr>
              <a:t>Supports doctoral student in I/O psychology</a:t>
            </a:r>
            <a:endParaRPr dirty="0"/>
          </a:p>
          <a:p>
            <a:pPr marL="182880" lvl="0" indent="-182880" algn="l" rtl="0">
              <a:lnSpc>
                <a:spcPct val="80000"/>
              </a:lnSpc>
              <a:spcBef>
                <a:spcPts val="1450"/>
              </a:spcBef>
              <a:spcAft>
                <a:spcPts val="0"/>
              </a:spcAft>
              <a:buSzPts val="2000"/>
              <a:buChar char="●"/>
            </a:pPr>
            <a:r>
              <a:rPr lang="en-US" dirty="0">
                <a:solidFill>
                  <a:schemeClr val="dk2"/>
                </a:solidFill>
              </a:rPr>
              <a:t>Scott and Paul Pearsall Grant</a:t>
            </a:r>
            <a:endParaRPr dirty="0"/>
          </a:p>
          <a:p>
            <a:pPr marL="685800" lvl="1" indent="-182880" algn="l" rtl="0">
              <a:lnSpc>
                <a:spcPct val="80000"/>
              </a:lnSpc>
              <a:spcBef>
                <a:spcPts val="250"/>
              </a:spcBef>
              <a:spcAft>
                <a:spcPts val="0"/>
              </a:spcAft>
              <a:buSzPts val="1800"/>
              <a:buChar char="○"/>
            </a:pPr>
            <a:r>
              <a:rPr lang="en-US" dirty="0">
                <a:solidFill>
                  <a:schemeClr val="dk2"/>
                </a:solidFill>
              </a:rPr>
              <a:t>Supports graduate students who seek to increase understanding of psychological pain and stigma experience by adults with visible physical disabilities</a:t>
            </a:r>
            <a:endParaRPr dirty="0"/>
          </a:p>
          <a:p>
            <a:pPr marL="182880" lvl="0" indent="-55878" algn="l" rtl="0">
              <a:lnSpc>
                <a:spcPct val="80000"/>
              </a:lnSpc>
              <a:spcBef>
                <a:spcPts val="1450"/>
              </a:spcBef>
              <a:spcAft>
                <a:spcPts val="0"/>
              </a:spcAft>
              <a:buSzPts val="2000"/>
              <a:buNone/>
            </a:pPr>
            <a:endParaRPr dirty="0">
              <a:solidFill>
                <a:schemeClr val="dk2"/>
              </a:solidFill>
            </a:endParaRPr>
          </a:p>
          <a:p>
            <a:pPr marL="685800" lvl="1" indent="-68580" algn="l" rtl="0">
              <a:lnSpc>
                <a:spcPct val="80000"/>
              </a:lnSpc>
              <a:spcBef>
                <a:spcPts val="250"/>
              </a:spcBef>
              <a:spcAft>
                <a:spcPts val="0"/>
              </a:spcAft>
              <a:buSzPts val="1800"/>
              <a:buNone/>
            </a:pPr>
            <a:endParaRPr dirty="0">
              <a:solidFill>
                <a:schemeClr val="dk2"/>
              </a:solidFill>
            </a:endParaRPr>
          </a:p>
          <a:p>
            <a:pPr marL="685800" lvl="1" indent="-68580" algn="l" rtl="0">
              <a:lnSpc>
                <a:spcPct val="80000"/>
              </a:lnSpc>
              <a:spcBef>
                <a:spcPts val="500"/>
              </a:spcBef>
              <a:spcAft>
                <a:spcPts val="0"/>
              </a:spcAft>
              <a:buSzPts val="1800"/>
              <a:buNone/>
            </a:pPr>
            <a:endParaRPr dirty="0">
              <a:solidFill>
                <a:schemeClr val="dk2"/>
              </a:solidFill>
            </a:endParaRPr>
          </a:p>
        </p:txBody>
      </p:sp>
      <p:sp>
        <p:nvSpPr>
          <p:cNvPr id="2" name="TextBox 1">
            <a:extLst>
              <a:ext uri="{FF2B5EF4-FFF2-40B4-BE49-F238E27FC236}">
                <a16:creationId xmlns:a16="http://schemas.microsoft.com/office/drawing/2014/main" id="{9B069D75-96F6-7144-BD46-62826F7BC0F9}"/>
              </a:ext>
            </a:extLst>
          </p:cNvPr>
          <p:cNvSpPr txBox="1"/>
          <p:nvPr/>
        </p:nvSpPr>
        <p:spPr>
          <a:xfrm>
            <a:off x="6106510" y="1208689"/>
            <a:ext cx="2725790" cy="3548003"/>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600" dirty="0"/>
              <a:t>Click here to learn more about scholarships for:</a:t>
            </a:r>
          </a:p>
          <a:p>
            <a:endParaRPr lang="en-US" sz="1600" dirty="0"/>
          </a:p>
          <a:p>
            <a:pPr marL="285750" indent="-285750">
              <a:buFont typeface="Arial" panose="020B0604020202020204" pitchFamily="34" charset="0"/>
              <a:buChar char="•"/>
            </a:pPr>
            <a:r>
              <a:rPr lang="en-US" sz="1600" dirty="0">
                <a:solidFill>
                  <a:schemeClr val="accent2">
                    <a:lumMod val="50000"/>
                  </a:schemeClr>
                </a:solidFill>
                <a:hlinkClick r:id="rId3" action="ppaction://hlinksldjump">
                  <a:extLst>
                    <a:ext uri="{A12FA001-AC4F-418D-AE19-62706E023703}">
                      <ahyp:hlinkClr xmlns:ahyp="http://schemas.microsoft.com/office/drawing/2018/hyperlinkcolor" val="tx"/>
                    </a:ext>
                  </a:extLst>
                </a:hlinkClick>
              </a:rPr>
              <a:t>Underrepresented minorities</a:t>
            </a:r>
            <a:br>
              <a:rPr lang="en-US" sz="1600" dirty="0">
                <a:solidFill>
                  <a:schemeClr val="accent2">
                    <a:lumMod val="50000"/>
                  </a:schemeClr>
                </a:solidFill>
              </a:rPr>
            </a:br>
            <a:endParaRPr lang="en-US" sz="1600" dirty="0">
              <a:solidFill>
                <a:schemeClr val="accent2">
                  <a:lumMod val="50000"/>
                </a:schemeClr>
              </a:solidFill>
            </a:endParaRPr>
          </a:p>
          <a:p>
            <a:pPr marL="285750" indent="-285750">
              <a:buFont typeface="Arial" panose="020B0604020202020204" pitchFamily="34" charset="0"/>
              <a:buChar char="•"/>
            </a:pPr>
            <a:r>
              <a:rPr lang="en-US" sz="1600" dirty="0">
                <a:solidFill>
                  <a:schemeClr val="accent2">
                    <a:lumMod val="50000"/>
                  </a:schemeClr>
                </a:solidFill>
                <a:hlinkClick r:id="rId4" action="ppaction://hlinksldjump">
                  <a:extLst>
                    <a:ext uri="{A12FA001-AC4F-418D-AE19-62706E023703}">
                      <ahyp:hlinkClr xmlns:ahyp="http://schemas.microsoft.com/office/drawing/2018/hyperlinkcolor" val="tx"/>
                    </a:ext>
                  </a:extLst>
                </a:hlinkClick>
              </a:rPr>
              <a:t>Women</a:t>
            </a:r>
            <a:br>
              <a:rPr lang="en-US" sz="1600" dirty="0">
                <a:solidFill>
                  <a:schemeClr val="accent2">
                    <a:lumMod val="50000"/>
                  </a:schemeClr>
                </a:solidFill>
              </a:rPr>
            </a:br>
            <a:endParaRPr lang="en-US" sz="1600" dirty="0">
              <a:solidFill>
                <a:schemeClr val="accent2">
                  <a:lumMod val="50000"/>
                </a:schemeClr>
              </a:solidFill>
            </a:endParaRPr>
          </a:p>
          <a:p>
            <a:pPr marL="285750" indent="-285750">
              <a:buFont typeface="Arial" panose="020B0604020202020204" pitchFamily="34" charset="0"/>
              <a:buChar char="•"/>
            </a:pPr>
            <a:r>
              <a:rPr lang="en-US" sz="1600" dirty="0">
                <a:solidFill>
                  <a:schemeClr val="accent2">
                    <a:lumMod val="50000"/>
                  </a:schemeClr>
                </a:solidFill>
                <a:hlinkClick r:id="rId5" action="ppaction://hlinksldjump">
                  <a:extLst>
                    <a:ext uri="{A12FA001-AC4F-418D-AE19-62706E023703}">
                      <ahyp:hlinkClr xmlns:ahyp="http://schemas.microsoft.com/office/drawing/2018/hyperlinkcolor" val="tx"/>
                    </a:ext>
                  </a:extLst>
                </a:hlinkClick>
              </a:rPr>
              <a:t>LGBTQ persons</a:t>
            </a:r>
            <a:br>
              <a:rPr lang="en-US" sz="1600" dirty="0">
                <a:solidFill>
                  <a:schemeClr val="accent2">
                    <a:lumMod val="50000"/>
                  </a:schemeClr>
                </a:solidFill>
                <a:hlinkClick r:id="rId5" action="ppaction://hlinksldjump">
                  <a:extLst>
                    <a:ext uri="{A12FA001-AC4F-418D-AE19-62706E023703}">
                      <ahyp:hlinkClr xmlns:ahyp="http://schemas.microsoft.com/office/drawing/2018/hyperlinkcolor" val="tx"/>
                    </a:ext>
                  </a:extLst>
                </a:hlinkClick>
              </a:rPr>
            </a:br>
            <a:endParaRPr lang="en-US" sz="1600" dirty="0">
              <a:solidFill>
                <a:schemeClr val="accent2">
                  <a:lumMod val="50000"/>
                </a:schemeClr>
              </a:solidFill>
            </a:endParaRPr>
          </a:p>
          <a:p>
            <a:pPr marL="285750" indent="-285750">
              <a:buFont typeface="Arial" panose="020B0604020202020204" pitchFamily="34" charset="0"/>
              <a:buChar char="•"/>
            </a:pPr>
            <a:r>
              <a:rPr lang="en-US" sz="1600" dirty="0">
                <a:solidFill>
                  <a:schemeClr val="accent2">
                    <a:lumMod val="50000"/>
                  </a:schemeClr>
                </a:solidFill>
                <a:hlinkClick r:id="rId6" action="ppaction://hlinksldjump">
                  <a:extLst>
                    <a:ext uri="{A12FA001-AC4F-418D-AE19-62706E023703}">
                      <ahyp:hlinkClr xmlns:ahyp="http://schemas.microsoft.com/office/drawing/2018/hyperlinkcolor" val="tx"/>
                    </a:ext>
                  </a:extLst>
                </a:hlinkClick>
              </a:rPr>
              <a:t>Veterans</a:t>
            </a:r>
            <a:endParaRPr lang="en-US" sz="1600" dirty="0">
              <a:solidFill>
                <a:schemeClr val="accent2">
                  <a:lumMod val="50000"/>
                </a:schemeClr>
              </a:solidFill>
            </a:endParaRPr>
          </a:p>
          <a:p>
            <a:pPr marL="285750" indent="-285750">
              <a:buFont typeface="Arial" panose="020B0604020202020204" pitchFamily="34" charset="0"/>
              <a:buChar char="•"/>
            </a:pPr>
            <a:endParaRPr lang="en-US" sz="1600" dirty="0"/>
          </a:p>
          <a:p>
            <a:endParaRPr lang="en-US" sz="1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14"/>
        <p:cNvGrpSpPr/>
        <p:nvPr/>
      </p:nvGrpSpPr>
      <p:grpSpPr>
        <a:xfrm>
          <a:off x="0" y="0"/>
          <a:ext cx="0" cy="0"/>
          <a:chOff x="0" y="0"/>
          <a:chExt cx="0" cy="0"/>
        </a:xfrm>
      </p:grpSpPr>
      <p:sp>
        <p:nvSpPr>
          <p:cNvPr id="129" name="Rectangle 128">
            <a:extLst>
              <a:ext uri="{FF2B5EF4-FFF2-40B4-BE49-F238E27FC236}">
                <a16:creationId xmlns:a16="http://schemas.microsoft.com/office/drawing/2014/main" id="{3018A306-443B-4844-9884-D3E2C3B371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1" name="Rectangle 130">
            <a:extLst>
              <a:ext uri="{FF2B5EF4-FFF2-40B4-BE49-F238E27FC236}">
                <a16:creationId xmlns:a16="http://schemas.microsoft.com/office/drawing/2014/main" id="{3F430D2A-93AA-410C-B1BB-98FEA29907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3" name="Rectangle 132">
            <a:extLst>
              <a:ext uri="{FF2B5EF4-FFF2-40B4-BE49-F238E27FC236}">
                <a16:creationId xmlns:a16="http://schemas.microsoft.com/office/drawing/2014/main" id="{9A0EF52A-1A39-47D8-AA03-47A1C47BE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5" name="Rectangle 134">
            <a:extLst>
              <a:ext uri="{FF2B5EF4-FFF2-40B4-BE49-F238E27FC236}">
                <a16:creationId xmlns:a16="http://schemas.microsoft.com/office/drawing/2014/main" id="{83FEE19F-5EEB-4C78-9CCD-EACED2DB6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37" name="Rectangle 136">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Google Shape;315;p49"/>
          <p:cNvSpPr txBox="1">
            <a:spLocks noGrp="1"/>
          </p:cNvSpPr>
          <p:nvPr>
            <p:ph type="title"/>
          </p:nvPr>
        </p:nvSpPr>
        <p:spPr>
          <a:xfrm>
            <a:off x="435894" y="1124999"/>
            <a:ext cx="3057111" cy="4608003"/>
          </a:xfrm>
          <a:prstGeom prst="rect">
            <a:avLst/>
          </a:prstGeom>
        </p:spPr>
        <p:txBody>
          <a:bodyPr spcFirstLastPara="1" vert="horz" lIns="91440" tIns="45720" rIns="91440" bIns="45720" rtlCol="0" anchor="ctr" anchorCtr="0">
            <a:normAutofit/>
          </a:bodyPr>
          <a:lstStyle/>
          <a:p>
            <a:pPr marL="0" lvl="0" indent="0">
              <a:spcBef>
                <a:spcPct val="0"/>
              </a:spcBef>
              <a:spcAft>
                <a:spcPts val="0"/>
              </a:spcAft>
              <a:buClr>
                <a:srgbClr val="FFFFFF"/>
              </a:buClr>
              <a:buSzPts val="3600"/>
            </a:pPr>
            <a:r>
              <a:rPr lang="en-US" sz="3500" dirty="0">
                <a:solidFill>
                  <a:schemeClr val="accent2"/>
                </a:solidFill>
              </a:rPr>
              <a:t>Pre- Application:</a:t>
            </a:r>
            <a:br>
              <a:rPr lang="en-US" sz="3500" dirty="0">
                <a:solidFill>
                  <a:schemeClr val="accent2"/>
                </a:solidFill>
              </a:rPr>
            </a:br>
            <a:r>
              <a:rPr lang="en-US" sz="3500" dirty="0">
                <a:solidFill>
                  <a:schemeClr val="accent2"/>
                </a:solidFill>
              </a:rPr>
              <a:t>Programs That Offer Financial Support</a:t>
            </a:r>
          </a:p>
        </p:txBody>
      </p:sp>
      <p:sp>
        <p:nvSpPr>
          <p:cNvPr id="139" name="Rectangle 138">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1754" y="457200"/>
            <a:ext cx="3154680" cy="94997"/>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1" name="Rectangle 140">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8188" y="457200"/>
            <a:ext cx="493776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16" name="Google Shape;316;p49"/>
          <p:cNvSpPr txBox="1">
            <a:spLocks noGrp="1"/>
          </p:cNvSpPr>
          <p:nvPr>
            <p:ph type="body" idx="1"/>
          </p:nvPr>
        </p:nvSpPr>
        <p:spPr>
          <a:xfrm>
            <a:off x="3838189" y="1124998"/>
            <a:ext cx="4869917" cy="4608003"/>
          </a:xfrm>
          <a:prstGeom prst="rect">
            <a:avLst/>
          </a:prstGeom>
        </p:spPr>
        <p:txBody>
          <a:bodyPr spcFirstLastPara="1" vert="horz" lIns="91440" tIns="45720" rIns="91440" bIns="45720" rtlCol="0" anchor="ctr" anchorCtr="0">
            <a:normAutofit/>
          </a:bodyPr>
          <a:lstStyle/>
          <a:p>
            <a:pPr marL="182880" lvl="0" indent="-182880">
              <a:lnSpc>
                <a:spcPct val="105000"/>
              </a:lnSpc>
              <a:spcBef>
                <a:spcPct val="20000"/>
              </a:spcBef>
              <a:spcAft>
                <a:spcPts val="600"/>
              </a:spcAft>
              <a:buSzPct val="92000"/>
              <a:buFont typeface="Wingdings 2" panose="05020102010507070707" pitchFamily="18" charset="2"/>
              <a:buChar char=""/>
            </a:pPr>
            <a:r>
              <a:rPr lang="en-US" sz="1400"/>
              <a:t>National Programs That Offer GRE Fee Reductions and Grad Program Assistance:</a:t>
            </a:r>
          </a:p>
          <a:p>
            <a:pPr marL="182880" lvl="0" indent="-182880">
              <a:lnSpc>
                <a:spcPct val="105000"/>
              </a:lnSpc>
              <a:spcBef>
                <a:spcPct val="20000"/>
              </a:spcBef>
              <a:spcAft>
                <a:spcPts val="600"/>
              </a:spcAft>
              <a:buSzPct val="92000"/>
              <a:buFont typeface="Wingdings 2" panose="05020102010507070707" pitchFamily="18" charset="2"/>
              <a:buChar char=""/>
            </a:pPr>
            <a:r>
              <a:rPr lang="en-US" sz="1400"/>
              <a:t>Gates Millennium Scholars Program</a:t>
            </a:r>
          </a:p>
          <a:p>
            <a:pPr marL="685800" lvl="1" indent="-182880">
              <a:lnSpc>
                <a:spcPct val="105000"/>
              </a:lnSpc>
              <a:spcBef>
                <a:spcPct val="20000"/>
              </a:spcBef>
              <a:spcAft>
                <a:spcPts val="600"/>
              </a:spcAft>
              <a:buSzPct val="92000"/>
              <a:buFont typeface="Wingdings 2" panose="05020102010507070707" pitchFamily="18" charset="2"/>
              <a:buChar char=""/>
            </a:pPr>
            <a:r>
              <a:rPr lang="en-US" sz="1400"/>
              <a:t>Gates Millennium Scholars program: Founded by Bill Gates foundation</a:t>
            </a:r>
          </a:p>
          <a:p>
            <a:pPr marL="685800" lvl="1" indent="-182880">
              <a:lnSpc>
                <a:spcPct val="105000"/>
              </a:lnSpc>
              <a:spcBef>
                <a:spcPct val="20000"/>
              </a:spcBef>
              <a:spcAft>
                <a:spcPts val="600"/>
              </a:spcAft>
              <a:buSzPct val="92000"/>
              <a:buFont typeface="Wingdings 2" panose="05020102010507070707" pitchFamily="18" charset="2"/>
              <a:buChar char=""/>
            </a:pPr>
            <a:r>
              <a:rPr lang="en-US" sz="1400"/>
              <a:t>Scholarship program for incoming freshman students of color entering college, however, if you are one of these recipients and continue onto grad school, you are eligible for a GRE fee reduction and Gates Millennium Fellowship in a graduate degree program</a:t>
            </a:r>
          </a:p>
          <a:p>
            <a:pPr marL="182880" lvl="0" indent="-182880">
              <a:lnSpc>
                <a:spcPct val="105000"/>
              </a:lnSpc>
              <a:spcBef>
                <a:spcPct val="20000"/>
              </a:spcBef>
              <a:spcAft>
                <a:spcPts val="600"/>
              </a:spcAft>
              <a:buSzPct val="92000"/>
              <a:buFont typeface="Wingdings 2" panose="05020102010507070707" pitchFamily="18" charset="2"/>
              <a:buChar char=""/>
            </a:pPr>
            <a:r>
              <a:rPr lang="en-US" sz="1400"/>
              <a:t>Veteran’s Affairs</a:t>
            </a:r>
          </a:p>
          <a:p>
            <a:pPr marL="685800" lvl="1" indent="-182880">
              <a:lnSpc>
                <a:spcPct val="105000"/>
              </a:lnSpc>
              <a:spcBef>
                <a:spcPct val="20000"/>
              </a:spcBef>
              <a:spcAft>
                <a:spcPts val="600"/>
              </a:spcAft>
              <a:buSzPct val="92000"/>
              <a:buFont typeface="Wingdings 2" panose="05020102010507070707" pitchFamily="18" charset="2"/>
              <a:buChar char=""/>
            </a:pPr>
            <a:r>
              <a:rPr lang="en-US" sz="1400"/>
              <a:t>For past and present Servicemembers, and their families</a:t>
            </a:r>
            <a:br>
              <a:rPr lang="en-US" sz="1400"/>
            </a:br>
            <a:endParaRPr lang="en-US" sz="1400"/>
          </a:p>
        </p:txBody>
      </p:sp>
    </p:spTree>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21"/>
        <p:cNvGrpSpPr/>
        <p:nvPr/>
      </p:nvGrpSpPr>
      <p:grpSpPr>
        <a:xfrm>
          <a:off x="0" y="0"/>
          <a:ext cx="0" cy="0"/>
          <a:chOff x="0" y="0"/>
          <a:chExt cx="0" cy="0"/>
        </a:xfrm>
      </p:grpSpPr>
      <p:sp>
        <p:nvSpPr>
          <p:cNvPr id="72" name="Rectangle 71">
            <a:extLst>
              <a:ext uri="{FF2B5EF4-FFF2-40B4-BE49-F238E27FC236}">
                <a16:creationId xmlns:a16="http://schemas.microsoft.com/office/drawing/2014/main" id="{3018A306-443B-4844-9884-D3E2C3B371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74" name="Rectangle 73">
            <a:extLst>
              <a:ext uri="{FF2B5EF4-FFF2-40B4-BE49-F238E27FC236}">
                <a16:creationId xmlns:a16="http://schemas.microsoft.com/office/drawing/2014/main" id="{3F430D2A-93AA-410C-B1BB-98FEA29907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76" name="Rectangle 75">
            <a:extLst>
              <a:ext uri="{FF2B5EF4-FFF2-40B4-BE49-F238E27FC236}">
                <a16:creationId xmlns:a16="http://schemas.microsoft.com/office/drawing/2014/main" id="{9A0EF52A-1A39-47D8-AA03-47A1C47BE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77">
            <a:extLst>
              <a:ext uri="{FF2B5EF4-FFF2-40B4-BE49-F238E27FC236}">
                <a16:creationId xmlns:a16="http://schemas.microsoft.com/office/drawing/2014/main" id="{83FEE19F-5EEB-4C78-9CCD-EACED2DB6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80" name="Rectangle 7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935" y="485678"/>
            <a:ext cx="3131058"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Google Shape;322;p50"/>
          <p:cNvSpPr txBox="1">
            <a:spLocks noGrp="1"/>
          </p:cNvSpPr>
          <p:nvPr>
            <p:ph type="title"/>
          </p:nvPr>
        </p:nvSpPr>
        <p:spPr>
          <a:xfrm>
            <a:off x="719367" y="1113764"/>
            <a:ext cx="2452312" cy="4624327"/>
          </a:xfrm>
          <a:prstGeom prst="rect">
            <a:avLst/>
          </a:prstGeom>
        </p:spPr>
        <p:txBody>
          <a:bodyPr spcFirstLastPara="1" vert="horz" lIns="91440" tIns="45720" rIns="91440" bIns="45720" rtlCol="0" anchor="ctr" anchorCtr="0">
            <a:normAutofit/>
          </a:bodyPr>
          <a:lstStyle/>
          <a:p>
            <a:pPr marL="0" lvl="0" indent="0">
              <a:spcBef>
                <a:spcPct val="0"/>
              </a:spcBef>
              <a:spcAft>
                <a:spcPts val="0"/>
              </a:spcAft>
              <a:buClr>
                <a:srgbClr val="FFFFFF"/>
              </a:buClr>
              <a:buSzPts val="3600"/>
            </a:pPr>
            <a:r>
              <a:rPr lang="en-US" sz="2600" dirty="0">
                <a:solidFill>
                  <a:srgbClr val="FFFFFF"/>
                </a:solidFill>
              </a:rPr>
              <a:t>I Have Offers! </a:t>
            </a:r>
            <a:br>
              <a:rPr lang="en-US" sz="2600" dirty="0">
                <a:solidFill>
                  <a:srgbClr val="FFFFFF"/>
                </a:solidFill>
              </a:rPr>
            </a:br>
            <a:r>
              <a:rPr lang="en-US" sz="2600" dirty="0">
                <a:solidFill>
                  <a:srgbClr val="FFFFFF"/>
                </a:solidFill>
              </a:rPr>
              <a:t>What Should I Consider, Financially?</a:t>
            </a:r>
          </a:p>
        </p:txBody>
      </p:sp>
      <p:sp>
        <p:nvSpPr>
          <p:cNvPr id="323" name="Google Shape;323;p50"/>
          <p:cNvSpPr txBox="1">
            <a:spLocks noGrp="1"/>
          </p:cNvSpPr>
          <p:nvPr>
            <p:ph type="body" idx="1"/>
          </p:nvPr>
        </p:nvSpPr>
        <p:spPr>
          <a:xfrm>
            <a:off x="3866928" y="485678"/>
            <a:ext cx="4581135" cy="5888772"/>
          </a:xfrm>
          <a:prstGeom prst="rect">
            <a:avLst/>
          </a:prstGeom>
        </p:spPr>
        <p:txBody>
          <a:bodyPr spcFirstLastPara="1" vert="horz" lIns="91440" tIns="45720" rIns="91440" bIns="45720" rtlCol="0" anchor="ctr" anchorCtr="0">
            <a:normAutofit lnSpcReduction="10000"/>
          </a:bodyPr>
          <a:lstStyle/>
          <a:p>
            <a:pPr marL="182880" lvl="0" indent="-182880">
              <a:lnSpc>
                <a:spcPct val="105000"/>
              </a:lnSpc>
              <a:spcBef>
                <a:spcPct val="20000"/>
              </a:spcBef>
              <a:spcAft>
                <a:spcPts val="600"/>
              </a:spcAft>
              <a:buSzPct val="92000"/>
              <a:buFont typeface="Wingdings 2" panose="05020102010507070707" pitchFamily="18" charset="2"/>
              <a:buChar char=""/>
            </a:pPr>
            <a:r>
              <a:rPr lang="en-US" sz="1400" dirty="0"/>
              <a:t>Timing of first payment?</a:t>
            </a:r>
          </a:p>
          <a:p>
            <a:pPr marL="685800" lvl="1" indent="-182880">
              <a:lnSpc>
                <a:spcPct val="105000"/>
              </a:lnSpc>
              <a:spcBef>
                <a:spcPct val="20000"/>
              </a:spcBef>
              <a:spcAft>
                <a:spcPts val="600"/>
              </a:spcAft>
              <a:buSzPct val="92000"/>
              <a:buFont typeface="Wingdings 2" panose="05020102010507070707" pitchFamily="18" charset="2"/>
              <a:buChar char=""/>
            </a:pPr>
            <a:r>
              <a:rPr lang="en-US" sz="1400" dirty="0"/>
              <a:t>Some institutions may not pay you until you have been in school for 1-2 months.</a:t>
            </a:r>
          </a:p>
          <a:p>
            <a:pPr marL="182880" lvl="0" indent="-182880">
              <a:lnSpc>
                <a:spcPct val="105000"/>
              </a:lnSpc>
              <a:spcBef>
                <a:spcPct val="20000"/>
              </a:spcBef>
              <a:spcAft>
                <a:spcPts val="600"/>
              </a:spcAft>
              <a:buSzPct val="92000"/>
              <a:buFont typeface="Wingdings 2" panose="05020102010507070707" pitchFamily="18" charset="2"/>
              <a:buChar char=""/>
            </a:pPr>
            <a:r>
              <a:rPr lang="en-US" sz="1400" dirty="0"/>
              <a:t>Health insurance</a:t>
            </a:r>
          </a:p>
          <a:p>
            <a:pPr marL="685800" lvl="1" indent="-182880">
              <a:lnSpc>
                <a:spcPct val="105000"/>
              </a:lnSpc>
              <a:spcBef>
                <a:spcPct val="20000"/>
              </a:spcBef>
              <a:spcAft>
                <a:spcPts val="600"/>
              </a:spcAft>
              <a:buSzPct val="92000"/>
              <a:buFont typeface="Wingdings 2" panose="05020102010507070707" pitchFamily="18" charset="2"/>
              <a:buChar char=""/>
            </a:pPr>
            <a:r>
              <a:rPr lang="en-US" sz="1400" dirty="0"/>
              <a:t>Some institutions may allow you to choose a special faculty insurance or may offer special graduate insurance rates.</a:t>
            </a:r>
          </a:p>
          <a:p>
            <a:pPr marL="182880" lvl="0" indent="-182880">
              <a:lnSpc>
                <a:spcPct val="105000"/>
              </a:lnSpc>
              <a:spcBef>
                <a:spcPct val="20000"/>
              </a:spcBef>
              <a:spcAft>
                <a:spcPts val="600"/>
              </a:spcAft>
              <a:buSzPct val="92000"/>
              <a:buFont typeface="Wingdings 2" panose="05020102010507070707" pitchFamily="18" charset="2"/>
              <a:buChar char=""/>
            </a:pPr>
            <a:r>
              <a:rPr lang="en-US" sz="1400" dirty="0"/>
              <a:t>Plan on getting a Master’s degree first?</a:t>
            </a:r>
          </a:p>
          <a:p>
            <a:pPr marL="685800" lvl="1" indent="-182880">
              <a:lnSpc>
                <a:spcPct val="105000"/>
              </a:lnSpc>
              <a:spcBef>
                <a:spcPct val="20000"/>
              </a:spcBef>
              <a:spcAft>
                <a:spcPts val="600"/>
              </a:spcAft>
              <a:buSzPct val="92000"/>
              <a:buFont typeface="Wingdings 2" panose="05020102010507070707" pitchFamily="18" charset="2"/>
              <a:buChar char=""/>
            </a:pPr>
            <a:r>
              <a:rPr lang="en-US" sz="1400" dirty="0"/>
              <a:t>Some students decide this is a great option to boost their CV and experience.</a:t>
            </a:r>
          </a:p>
          <a:p>
            <a:pPr marL="685800" lvl="1" indent="-182880">
              <a:lnSpc>
                <a:spcPct val="105000"/>
              </a:lnSpc>
              <a:spcBef>
                <a:spcPct val="20000"/>
              </a:spcBef>
              <a:spcAft>
                <a:spcPts val="600"/>
              </a:spcAft>
              <a:buSzPct val="92000"/>
              <a:buFont typeface="Wingdings 2" panose="05020102010507070707" pitchFamily="18" charset="2"/>
              <a:buChar char=""/>
            </a:pPr>
            <a:r>
              <a:rPr lang="en-US" sz="1400" dirty="0"/>
              <a:t>Ask potential PhD and PsyD programs if they will honor courses taken elsewhere.</a:t>
            </a:r>
          </a:p>
          <a:p>
            <a:pPr marL="685800" lvl="1" indent="-182880">
              <a:lnSpc>
                <a:spcPct val="105000"/>
              </a:lnSpc>
              <a:spcBef>
                <a:spcPct val="20000"/>
              </a:spcBef>
              <a:spcAft>
                <a:spcPts val="600"/>
              </a:spcAft>
              <a:buSzPct val="92000"/>
              <a:buFont typeface="Wingdings 2" panose="05020102010507070707" pitchFamily="18" charset="2"/>
              <a:buChar char=""/>
            </a:pPr>
            <a:r>
              <a:rPr lang="en-US" sz="1400" dirty="0"/>
              <a:t>Some institutions will allow undergraduates to take graduate level courses prior to enrolling in the MA program.</a:t>
            </a:r>
          </a:p>
          <a:p>
            <a:pPr marL="182880" lvl="0" indent="-182880">
              <a:lnSpc>
                <a:spcPct val="105000"/>
              </a:lnSpc>
              <a:spcBef>
                <a:spcPct val="20000"/>
              </a:spcBef>
              <a:spcAft>
                <a:spcPts val="600"/>
              </a:spcAft>
              <a:buSzPct val="92000"/>
              <a:buFont typeface="Wingdings 2" panose="05020102010507070707" pitchFamily="18" charset="2"/>
              <a:buChar char=""/>
            </a:pPr>
            <a:r>
              <a:rPr lang="en-US" sz="1400" dirty="0"/>
              <a:t>Can I work while enrolled?</a:t>
            </a:r>
          </a:p>
          <a:p>
            <a:pPr marL="685800" lvl="1" indent="-182880">
              <a:lnSpc>
                <a:spcPct val="105000"/>
              </a:lnSpc>
              <a:spcBef>
                <a:spcPct val="20000"/>
              </a:spcBef>
              <a:spcAft>
                <a:spcPts val="600"/>
              </a:spcAft>
              <a:buSzPct val="92000"/>
              <a:buFont typeface="Wingdings 2" panose="05020102010507070707" pitchFamily="18" charset="2"/>
              <a:buChar char=""/>
            </a:pPr>
            <a:r>
              <a:rPr lang="en-US" sz="1400" dirty="0"/>
              <a:t>Most PhD and PsyD programs disallow working during enrollment due to the workload.</a:t>
            </a:r>
          </a:p>
          <a:p>
            <a:pPr marL="685800" lvl="1" indent="-182880">
              <a:lnSpc>
                <a:spcPct val="105000"/>
              </a:lnSpc>
              <a:spcBef>
                <a:spcPct val="20000"/>
              </a:spcBef>
              <a:spcAft>
                <a:spcPts val="600"/>
              </a:spcAft>
              <a:buSzPct val="92000"/>
              <a:buFont typeface="Wingdings 2" panose="05020102010507070707" pitchFamily="18" charset="2"/>
              <a:buChar char=""/>
            </a:pPr>
            <a:r>
              <a:rPr lang="en-US" sz="1400" dirty="0"/>
              <a:t>Some Master’s programs may be ok with this, but careful consideration of your personal timeline, finances, and workload must inform this decision.</a:t>
            </a:r>
          </a:p>
          <a:p>
            <a:pPr marL="182880" lvl="0" indent="-65403">
              <a:lnSpc>
                <a:spcPct val="105000"/>
              </a:lnSpc>
              <a:spcBef>
                <a:spcPct val="20000"/>
              </a:spcBef>
              <a:spcAft>
                <a:spcPts val="600"/>
              </a:spcAft>
              <a:buSzPct val="92000"/>
              <a:buFont typeface="Wingdings 2" panose="05020102010507070707" pitchFamily="18" charset="2"/>
              <a:buChar char=""/>
            </a:pPr>
            <a:endParaRPr lang="en-US"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018A306-443B-4844-9884-D3E2C3B371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3F430D2A-93AA-410C-B1BB-98FEA29907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9A0EF52A-1A39-47D8-AA03-47A1C47BE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31">
            <a:extLst>
              <a:ext uri="{FF2B5EF4-FFF2-40B4-BE49-F238E27FC236}">
                <a16:creationId xmlns:a16="http://schemas.microsoft.com/office/drawing/2014/main" id="{896DE2E2-8696-47C1-8B42-A04B409BCF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3085765"/>
            <a:ext cx="8447150"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33">
            <a:extLst>
              <a:ext uri="{FF2B5EF4-FFF2-40B4-BE49-F238E27FC236}">
                <a16:creationId xmlns:a16="http://schemas.microsoft.com/office/drawing/2014/main" id="{328C565D-A991-4381-AC37-76A58A4A1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1BBA24-B141-6C49-BD52-4B0AB2B5258D}"/>
              </a:ext>
            </a:extLst>
          </p:cNvPr>
          <p:cNvSpPr>
            <a:spLocks noGrp="1"/>
          </p:cNvSpPr>
          <p:nvPr>
            <p:ph type="title"/>
          </p:nvPr>
        </p:nvSpPr>
        <p:spPr>
          <a:xfrm>
            <a:off x="3337470" y="1507414"/>
            <a:ext cx="5471630" cy="3703320"/>
          </a:xfrm>
        </p:spPr>
        <p:txBody>
          <a:bodyPr vert="horz" lIns="91440" tIns="45720" rIns="91440" bIns="45720" rtlCol="0" anchor="ctr">
            <a:normAutofit/>
          </a:bodyPr>
          <a:lstStyle/>
          <a:p>
            <a:r>
              <a:rPr lang="en-US" sz="4200" dirty="0">
                <a:solidFill>
                  <a:schemeClr val="accent1"/>
                </a:solidFill>
              </a:rPr>
              <a:t>Thank you for Watching/</a:t>
            </a:r>
            <a:br>
              <a:rPr lang="en-US" sz="4200" dirty="0">
                <a:solidFill>
                  <a:schemeClr val="accent1"/>
                </a:solidFill>
              </a:rPr>
            </a:br>
            <a:r>
              <a:rPr lang="en-US" sz="4200" dirty="0">
                <a:solidFill>
                  <a:schemeClr val="accent1"/>
                </a:solidFill>
              </a:rPr>
              <a:t>Reading!</a:t>
            </a:r>
          </a:p>
        </p:txBody>
      </p:sp>
      <p:sp>
        <p:nvSpPr>
          <p:cNvPr id="4" name="TextBox 3">
            <a:extLst>
              <a:ext uri="{FF2B5EF4-FFF2-40B4-BE49-F238E27FC236}">
                <a16:creationId xmlns:a16="http://schemas.microsoft.com/office/drawing/2014/main" id="{3F6CAE76-D6A6-6B4C-9B12-15793F2BA8DE}"/>
              </a:ext>
            </a:extLst>
          </p:cNvPr>
          <p:cNvSpPr txBox="1"/>
          <p:nvPr/>
        </p:nvSpPr>
        <p:spPr>
          <a:xfrm>
            <a:off x="333256" y="1507414"/>
            <a:ext cx="2498086" cy="3703320"/>
          </a:xfrm>
          <a:prstGeom prst="rect">
            <a:avLst/>
          </a:prstGeom>
          <a:ln w="57150">
            <a:noFill/>
          </a:ln>
        </p:spPr>
        <p:txBody>
          <a:bodyPr vert="horz" lIns="91440" tIns="45720" rIns="91440" bIns="45720" rtlCol="0" anchor="ctr">
            <a:normAutofit/>
          </a:bodyPr>
          <a:lstStyle/>
          <a:p>
            <a:pPr algn="r">
              <a:spcBef>
                <a:spcPct val="20000"/>
              </a:spcBef>
              <a:spcAft>
                <a:spcPts val="600"/>
              </a:spcAft>
              <a:buClr>
                <a:schemeClr val="accent2"/>
              </a:buClr>
              <a:buSzPct val="92000"/>
            </a:pPr>
            <a:r>
              <a:rPr lang="en-US" sz="1400" dirty="0">
                <a:solidFill>
                  <a:schemeClr val="accent1"/>
                </a:solidFill>
              </a:rPr>
              <a:t>Thank you to Drs. Candice Alfano, </a:t>
            </a:r>
            <a:r>
              <a:rPr lang="en-US" sz="1400" dirty="0" err="1">
                <a:solidFill>
                  <a:schemeClr val="accent1"/>
                </a:solidFill>
              </a:rPr>
              <a:t>Rodica</a:t>
            </a:r>
            <a:r>
              <a:rPr lang="en-US" sz="1400" dirty="0">
                <a:solidFill>
                  <a:schemeClr val="accent1"/>
                </a:solidFill>
              </a:rPr>
              <a:t> Damian, and Christiane </a:t>
            </a:r>
            <a:r>
              <a:rPr lang="en-US" sz="1400" dirty="0" err="1">
                <a:solidFill>
                  <a:schemeClr val="accent1"/>
                </a:solidFill>
              </a:rPr>
              <a:t>Spitzmueller</a:t>
            </a:r>
            <a:r>
              <a:rPr lang="en-US" sz="1400" dirty="0">
                <a:solidFill>
                  <a:schemeClr val="accent1"/>
                </a:solidFill>
              </a:rPr>
              <a:t> for allowing us to adapt their slides.</a:t>
            </a:r>
          </a:p>
          <a:p>
            <a:pPr algn="r">
              <a:spcBef>
                <a:spcPct val="20000"/>
              </a:spcBef>
              <a:spcAft>
                <a:spcPts val="600"/>
              </a:spcAft>
              <a:buClr>
                <a:schemeClr val="accent2"/>
              </a:buClr>
              <a:buSzPct val="92000"/>
            </a:pPr>
            <a:endParaRPr lang="en-US" sz="1400" dirty="0">
              <a:solidFill>
                <a:schemeClr val="accent1"/>
              </a:solidFill>
            </a:endParaRPr>
          </a:p>
          <a:p>
            <a:pPr algn="r">
              <a:spcBef>
                <a:spcPct val="20000"/>
              </a:spcBef>
              <a:spcAft>
                <a:spcPts val="600"/>
              </a:spcAft>
              <a:buClr>
                <a:schemeClr val="accent2"/>
              </a:buClr>
              <a:buSzPct val="92000"/>
            </a:pPr>
            <a:r>
              <a:rPr lang="en-US" sz="1400" dirty="0">
                <a:solidFill>
                  <a:schemeClr val="accent1"/>
                </a:solidFill>
              </a:rPr>
              <a:t>These slides were created, edited, and formatted by Drs. Robert </a:t>
            </a:r>
            <a:r>
              <a:rPr lang="en-US" sz="1400" dirty="0" err="1">
                <a:solidFill>
                  <a:schemeClr val="accent1"/>
                </a:solidFill>
              </a:rPr>
              <a:t>Latzman</a:t>
            </a:r>
            <a:r>
              <a:rPr lang="en-US" sz="1400" dirty="0">
                <a:solidFill>
                  <a:schemeClr val="accent1"/>
                </a:solidFill>
              </a:rPr>
              <a:t>, Chris Martin, Nicole Lawless </a:t>
            </a:r>
            <a:r>
              <a:rPr lang="en-US" sz="1400" dirty="0" err="1">
                <a:solidFill>
                  <a:schemeClr val="accent1"/>
                </a:solidFill>
              </a:rPr>
              <a:t>DesJardins</a:t>
            </a:r>
            <a:r>
              <a:rPr lang="en-US" sz="1400" dirty="0">
                <a:solidFill>
                  <a:schemeClr val="accent1"/>
                </a:solidFill>
              </a:rPr>
              <a:t>, Sara Weston, and Joanne Chung.</a:t>
            </a:r>
          </a:p>
        </p:txBody>
      </p:sp>
      <p:sp>
        <p:nvSpPr>
          <p:cNvPr id="36" name="Rectangle 35">
            <a:extLst>
              <a:ext uri="{FF2B5EF4-FFF2-40B4-BE49-F238E27FC236}">
                <a16:creationId xmlns:a16="http://schemas.microsoft.com/office/drawing/2014/main" id="{B7180431-F4DE-415D-BCBB-9316423C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3642"/>
            <a:ext cx="8474200" cy="51270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8" name="Rectangle 37">
            <a:extLst>
              <a:ext uri="{FF2B5EF4-FFF2-40B4-BE49-F238E27FC236}">
                <a16:creationId xmlns:a16="http://schemas.microsoft.com/office/drawing/2014/main" id="{EEABD997-5EF9-4E9B-AFBB-F6DFAAF3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1193883" y="3337052"/>
            <a:ext cx="3703320" cy="4404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0" name="Rectangle 39">
            <a:extLst>
              <a:ext uri="{FF2B5EF4-FFF2-40B4-BE49-F238E27FC236}">
                <a16:creationId xmlns:a16="http://schemas.microsoft.com/office/drawing/2014/main" id="{E9AB5EE6-A047-4B18-B998-D46DF3C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5878019"/>
            <a:ext cx="8474200" cy="51270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3012103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96"/>
        <p:cNvGrpSpPr/>
        <p:nvPr/>
      </p:nvGrpSpPr>
      <p:grpSpPr>
        <a:xfrm>
          <a:off x="0" y="0"/>
          <a:ext cx="0" cy="0"/>
          <a:chOff x="0" y="0"/>
          <a:chExt cx="0" cy="0"/>
        </a:xfrm>
      </p:grpSpPr>
      <p:sp>
        <p:nvSpPr>
          <p:cNvPr id="111" name="Rectangle 110">
            <a:extLst>
              <a:ext uri="{FF2B5EF4-FFF2-40B4-BE49-F238E27FC236}">
                <a16:creationId xmlns:a16="http://schemas.microsoft.com/office/drawing/2014/main" id="{3018A306-443B-4844-9884-D3E2C3B371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3" name="Rectangle 112">
            <a:extLst>
              <a:ext uri="{FF2B5EF4-FFF2-40B4-BE49-F238E27FC236}">
                <a16:creationId xmlns:a16="http://schemas.microsoft.com/office/drawing/2014/main" id="{3F430D2A-93AA-410C-B1BB-98FEA29907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5" name="Rectangle 114">
            <a:extLst>
              <a:ext uri="{FF2B5EF4-FFF2-40B4-BE49-F238E27FC236}">
                <a16:creationId xmlns:a16="http://schemas.microsoft.com/office/drawing/2014/main" id="{9A0EF52A-1A39-47D8-AA03-47A1C47BE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17" name="Rectangle 116">
            <a:extLst>
              <a:ext uri="{FF2B5EF4-FFF2-40B4-BE49-F238E27FC236}">
                <a16:creationId xmlns:a16="http://schemas.microsoft.com/office/drawing/2014/main" id="{83FEE19F-5EEB-4C78-9CCD-EACED2DB6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9" name="Rectangle 118">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Google Shape;297;p47"/>
          <p:cNvSpPr txBox="1">
            <a:spLocks noGrp="1"/>
          </p:cNvSpPr>
          <p:nvPr>
            <p:ph type="title"/>
          </p:nvPr>
        </p:nvSpPr>
        <p:spPr>
          <a:xfrm>
            <a:off x="559671" y="1073231"/>
            <a:ext cx="2290568" cy="4711539"/>
          </a:xfrm>
          <a:prstGeom prst="rect">
            <a:avLst/>
          </a:prstGeom>
        </p:spPr>
        <p:txBody>
          <a:bodyPr spcFirstLastPara="1" vert="horz" lIns="91440" tIns="45720" rIns="91440" bIns="45720" rtlCol="0" anchor="ctr" anchorCtr="0">
            <a:normAutofit/>
          </a:bodyPr>
          <a:lstStyle/>
          <a:p>
            <a:pPr marL="0" lvl="0" indent="0">
              <a:spcBef>
                <a:spcPct val="0"/>
              </a:spcBef>
              <a:spcAft>
                <a:spcPts val="0"/>
              </a:spcAft>
              <a:buClr>
                <a:srgbClr val="FFFFFF"/>
              </a:buClr>
              <a:buSzPts val="3600"/>
            </a:pPr>
            <a:r>
              <a:rPr lang="en-US" sz="1500">
                <a:solidFill>
                  <a:schemeClr val="accent1"/>
                </a:solidFill>
              </a:rPr>
              <a:t>Scholarships for Underrepresented Minorities</a:t>
            </a:r>
          </a:p>
        </p:txBody>
      </p:sp>
      <p:sp>
        <p:nvSpPr>
          <p:cNvPr id="121" name="Rectangle 120">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3" name="Rectangle 122">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25" name="Rectangle 124">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7" name="Rectangle 126">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5138" y="723898"/>
            <a:ext cx="5623962"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98" name="Google Shape;298;p47"/>
          <p:cNvSpPr txBox="1">
            <a:spLocks noGrp="1"/>
          </p:cNvSpPr>
          <p:nvPr>
            <p:ph type="body" idx="1"/>
          </p:nvPr>
        </p:nvSpPr>
        <p:spPr>
          <a:xfrm>
            <a:off x="3526971" y="1073231"/>
            <a:ext cx="4949687" cy="4711539"/>
          </a:xfrm>
          <a:prstGeom prst="rect">
            <a:avLst/>
          </a:prstGeom>
        </p:spPr>
        <p:txBody>
          <a:bodyPr spcFirstLastPara="1" vert="horz" lIns="91440" tIns="45720" rIns="91440" bIns="45720" rtlCol="0" anchor="ctr" anchorCtr="0">
            <a:normAutofit/>
          </a:bodyPr>
          <a:lstStyle/>
          <a:p>
            <a:pPr marL="182880" lvl="0" indent="-135255">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The National Association of School Psychologists – Education and Research Trust</a:t>
            </a:r>
          </a:p>
          <a:p>
            <a:pPr marL="182880" lvl="0" indent="-135255">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American Association of University Women International Fellowships</a:t>
            </a:r>
          </a:p>
          <a:p>
            <a:pPr marL="685800" lvl="1" indent="-147002">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For women who are not US citizens or permanent residents</a:t>
            </a:r>
          </a:p>
          <a:p>
            <a:pPr marL="182880" lvl="0" indent="-135255">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APA Mental Health and Substance Abuse Services Fellowship</a:t>
            </a:r>
          </a:p>
          <a:p>
            <a:pPr marL="685800" lvl="1" indent="-147002">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For those pursuing doctoral degrees in various mental health services areas to promote culturally competent mental health and substance abuse services</a:t>
            </a:r>
          </a:p>
          <a:p>
            <a:pPr marL="182880" lvl="0" indent="-135255">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Filipino-American Psychology Scholarship</a:t>
            </a:r>
          </a:p>
          <a:p>
            <a:pPr marL="685800" lvl="1" indent="-147002">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To increase the number of Filipino-American professors, researchers, and academics in the field of psychology</a:t>
            </a:r>
          </a:p>
          <a:p>
            <a:pPr marL="182880" lvl="0" indent="-135255">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Mental Health Dissertation Research Grant to Increase Diversity</a:t>
            </a:r>
          </a:p>
          <a:p>
            <a:pPr marL="685800" lvl="1" indent="-147002">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qualified doctoral candidates from underrepresented groups, with disabilities or from disadvantaged backgrounds</a:t>
            </a:r>
          </a:p>
          <a:p>
            <a:pPr marL="182880" lvl="0" indent="-135255">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Zeta Phi Beta Sorority General Graduate Fellowships</a:t>
            </a:r>
          </a:p>
          <a:p>
            <a:pPr marL="685800" lvl="1" indent="-147001">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For African-American graduate women who are working on professional degrees, master's degrees, doctoral, or post-doctoral studies.</a:t>
            </a:r>
          </a:p>
        </p:txBody>
      </p:sp>
    </p:spTree>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96"/>
        <p:cNvGrpSpPr/>
        <p:nvPr/>
      </p:nvGrpSpPr>
      <p:grpSpPr>
        <a:xfrm>
          <a:off x="0" y="0"/>
          <a:ext cx="0" cy="0"/>
          <a:chOff x="0" y="0"/>
          <a:chExt cx="0" cy="0"/>
        </a:xfrm>
      </p:grpSpPr>
      <p:sp>
        <p:nvSpPr>
          <p:cNvPr id="302" name="Rectangle 112">
            <a:extLst>
              <a:ext uri="{FF2B5EF4-FFF2-40B4-BE49-F238E27FC236}">
                <a16:creationId xmlns:a16="http://schemas.microsoft.com/office/drawing/2014/main" id="{3018A306-443B-4844-9884-D3E2C3B371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3" name="Rectangle 114">
            <a:extLst>
              <a:ext uri="{FF2B5EF4-FFF2-40B4-BE49-F238E27FC236}">
                <a16:creationId xmlns:a16="http://schemas.microsoft.com/office/drawing/2014/main" id="{3F430D2A-93AA-410C-B1BB-98FEA29907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04" name="Rectangle 116">
            <a:extLst>
              <a:ext uri="{FF2B5EF4-FFF2-40B4-BE49-F238E27FC236}">
                <a16:creationId xmlns:a16="http://schemas.microsoft.com/office/drawing/2014/main" id="{9A0EF52A-1A39-47D8-AA03-47A1C47BE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05" name="Rectangle 118">
            <a:extLst>
              <a:ext uri="{FF2B5EF4-FFF2-40B4-BE49-F238E27FC236}">
                <a16:creationId xmlns:a16="http://schemas.microsoft.com/office/drawing/2014/main" id="{83FEE19F-5EEB-4C78-9CCD-EACED2DB6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6" name="Rectangle 120">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EF883DBC-3F57-5949-9DA6-595E0FFEE786}"/>
              </a:ext>
            </a:extLst>
          </p:cNvPr>
          <p:cNvSpPr>
            <a:spLocks noGrp="1"/>
          </p:cNvSpPr>
          <p:nvPr>
            <p:ph type="title"/>
          </p:nvPr>
        </p:nvSpPr>
        <p:spPr>
          <a:xfrm>
            <a:off x="559671" y="1073231"/>
            <a:ext cx="2290568" cy="4711539"/>
          </a:xfrm>
        </p:spPr>
        <p:txBody>
          <a:bodyPr vert="horz" lIns="91440" tIns="45720" rIns="91440" bIns="45720" rtlCol="0" anchor="ctr">
            <a:normAutofit/>
          </a:bodyPr>
          <a:lstStyle/>
          <a:p>
            <a:pPr>
              <a:spcBef>
                <a:spcPct val="0"/>
              </a:spcBef>
            </a:pPr>
            <a:r>
              <a:rPr lang="en-US" sz="2400">
                <a:solidFill>
                  <a:schemeClr val="accent1"/>
                </a:solidFill>
              </a:rPr>
              <a:t>Scholarships For Women</a:t>
            </a:r>
          </a:p>
        </p:txBody>
      </p:sp>
      <p:sp>
        <p:nvSpPr>
          <p:cNvPr id="307" name="Rectangle 122">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5" name="Rectangle 124">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27" name="Rectangle 126">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9" name="Rectangle 128">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5138" y="723898"/>
            <a:ext cx="5623962"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0" name="Google Shape;300;p47"/>
          <p:cNvSpPr txBox="1">
            <a:spLocks noGrp="1"/>
          </p:cNvSpPr>
          <p:nvPr>
            <p:ph type="body" idx="4294967295"/>
          </p:nvPr>
        </p:nvSpPr>
        <p:spPr>
          <a:xfrm>
            <a:off x="3526971" y="1073231"/>
            <a:ext cx="4949687" cy="4711539"/>
          </a:xfrm>
          <a:prstGeom prst="rect">
            <a:avLst/>
          </a:prstGeom>
        </p:spPr>
        <p:txBody>
          <a:bodyPr spcFirstLastPara="1" vert="horz" lIns="91440" tIns="45720" rIns="91440" bIns="45720" rtlCol="0" anchor="ctr" anchorCtr="0">
            <a:normAutofit/>
          </a:bodyPr>
          <a:lstStyle/>
          <a:p>
            <a:pPr marL="182880" lvl="0" indent="-135255">
              <a:lnSpc>
                <a:spcPct val="90000"/>
              </a:lnSpc>
              <a:buFont typeface="Wingdings 2" panose="05020102010507070707" pitchFamily="18" charset="2"/>
              <a:buChar char=""/>
            </a:pPr>
            <a:r>
              <a:rPr lang="en-US" sz="1200">
                <a:solidFill>
                  <a:srgbClr val="FFFFFF"/>
                </a:solidFill>
              </a:rPr>
              <a:t>Carol Williams-Nickelson Award for Women’s Leadership</a:t>
            </a:r>
          </a:p>
          <a:p>
            <a:pPr marL="685800" lvl="1" indent="-147002">
              <a:lnSpc>
                <a:spcPct val="90000"/>
              </a:lnSpc>
              <a:buFont typeface="Wingdings 2" panose="05020102010507070707" pitchFamily="18" charset="2"/>
              <a:buChar char=""/>
            </a:pPr>
            <a:r>
              <a:rPr lang="en-US" sz="1200">
                <a:solidFill>
                  <a:srgbClr val="FFFFFF"/>
                </a:solidFill>
              </a:rPr>
              <a:t>For women currently pursuing a doctorate in psychology with research focused on women’s issues</a:t>
            </a:r>
          </a:p>
          <a:p>
            <a:pPr marL="182880" lvl="0" indent="-135255">
              <a:lnSpc>
                <a:spcPct val="90000"/>
              </a:lnSpc>
              <a:buFont typeface="Wingdings 2" panose="05020102010507070707" pitchFamily="18" charset="2"/>
              <a:buChar char=""/>
            </a:pPr>
            <a:r>
              <a:rPr lang="en-US" sz="1200">
                <a:solidFill>
                  <a:srgbClr val="FFFFFF"/>
                </a:solidFill>
              </a:rPr>
              <a:t>Career Advancement Scholarship</a:t>
            </a:r>
          </a:p>
          <a:p>
            <a:pPr marL="685800" lvl="1" indent="-147002">
              <a:lnSpc>
                <a:spcPct val="90000"/>
              </a:lnSpc>
              <a:buFont typeface="Wingdings 2" panose="05020102010507070707" pitchFamily="18" charset="2"/>
              <a:buChar char=""/>
            </a:pPr>
            <a:r>
              <a:rPr lang="en-US" sz="1200">
                <a:solidFill>
                  <a:srgbClr val="FFFFFF"/>
                </a:solidFill>
              </a:rPr>
              <a:t>Variable scholarship awarded to undergraduate women currently studying psychology</a:t>
            </a:r>
          </a:p>
          <a:p>
            <a:pPr marL="182880" lvl="0" indent="-135255">
              <a:lnSpc>
                <a:spcPct val="90000"/>
              </a:lnSpc>
              <a:buFont typeface="Wingdings 2" panose="05020102010507070707" pitchFamily="18" charset="2"/>
              <a:buChar char=""/>
            </a:pPr>
            <a:r>
              <a:rPr lang="en-US" sz="1200">
                <a:solidFill>
                  <a:srgbClr val="FFFFFF"/>
                </a:solidFill>
              </a:rPr>
              <a:t>Nancy B. Forest and L. Michael Honaker Master’s Grant for Research in Psychology</a:t>
            </a:r>
          </a:p>
          <a:p>
            <a:pPr marL="685800" lvl="1" indent="-147002">
              <a:lnSpc>
                <a:spcPct val="90000"/>
              </a:lnSpc>
              <a:buFont typeface="Wingdings 2" panose="05020102010507070707" pitchFamily="18" charset="2"/>
              <a:buChar char=""/>
            </a:pPr>
            <a:r>
              <a:rPr lang="en-US" sz="1200">
                <a:solidFill>
                  <a:srgbClr val="FFFFFF"/>
                </a:solidFill>
              </a:rPr>
              <a:t>Open to women conducting Master’s thesis research in psychology</a:t>
            </a:r>
          </a:p>
          <a:p>
            <a:pPr marL="182880" lvl="0" indent="-135255">
              <a:lnSpc>
                <a:spcPct val="90000"/>
              </a:lnSpc>
              <a:buFont typeface="Wingdings 2" panose="05020102010507070707" pitchFamily="18" charset="2"/>
              <a:buChar char=""/>
            </a:pPr>
            <a:r>
              <a:rPr lang="en-US" sz="1200">
                <a:solidFill>
                  <a:srgbClr val="FFFFFF"/>
                </a:solidFill>
              </a:rPr>
              <a:t>Woodrow Wilson Dissertation Fellowship in Women’s Studies</a:t>
            </a:r>
          </a:p>
          <a:p>
            <a:pPr marL="182880" lvl="0" indent="-135255">
              <a:lnSpc>
                <a:spcPct val="90000"/>
              </a:lnSpc>
              <a:buFont typeface="Wingdings 2" panose="05020102010507070707" pitchFamily="18" charset="2"/>
              <a:buChar char=""/>
            </a:pPr>
            <a:r>
              <a:rPr lang="en-US" sz="1200">
                <a:solidFill>
                  <a:srgbClr val="FFFFFF"/>
                </a:solidFill>
              </a:rPr>
              <a:t>Pioneer Graduate Student Award</a:t>
            </a:r>
          </a:p>
          <a:p>
            <a:pPr marL="685800" lvl="1" indent="-147002">
              <a:lnSpc>
                <a:spcPct val="90000"/>
              </a:lnSpc>
              <a:buFont typeface="Wingdings 2" panose="05020102010507070707" pitchFamily="18" charset="2"/>
              <a:buChar char=""/>
            </a:pPr>
            <a:r>
              <a:rPr lang="en-US" sz="1200">
                <a:solidFill>
                  <a:srgbClr val="FFFFFF"/>
                </a:solidFill>
              </a:rPr>
              <a:t>For Asian Pacific feminist graduate student who seeks to develop and advance feminist understanding of the psychology of Asian Pacific American women.</a:t>
            </a:r>
          </a:p>
          <a:p>
            <a:pPr marL="182880" lvl="0" indent="-135255">
              <a:lnSpc>
                <a:spcPct val="90000"/>
              </a:lnSpc>
              <a:buFont typeface="Wingdings 2" panose="05020102010507070707" pitchFamily="18" charset="2"/>
              <a:buChar char=""/>
            </a:pPr>
            <a:r>
              <a:rPr lang="en-US" sz="1200">
                <a:solidFill>
                  <a:srgbClr val="FFFFFF"/>
                </a:solidFill>
              </a:rPr>
              <a:t>Psychology of Black Graduate Student Women Award</a:t>
            </a:r>
          </a:p>
          <a:p>
            <a:pPr marL="182880" lvl="0" indent="-135255">
              <a:lnSpc>
                <a:spcPct val="90000"/>
              </a:lnSpc>
              <a:buFont typeface="Wingdings 2" panose="05020102010507070707" pitchFamily="18" charset="2"/>
              <a:buChar char=""/>
            </a:pPr>
            <a:r>
              <a:rPr lang="en-US" sz="1200">
                <a:solidFill>
                  <a:srgbClr val="FFFFFF"/>
                </a:solidFill>
              </a:rPr>
              <a:t>American Association of University Women Career Development Grant</a:t>
            </a:r>
          </a:p>
          <a:p>
            <a:pPr marL="685800" lvl="1" indent="-147002">
              <a:lnSpc>
                <a:spcPct val="90000"/>
              </a:lnSpc>
              <a:buFont typeface="Wingdings 2" panose="05020102010507070707" pitchFamily="18" charset="2"/>
              <a:buChar char=""/>
            </a:pPr>
            <a:r>
              <a:rPr lang="en-US" sz="1200">
                <a:solidFill>
                  <a:srgbClr val="FFFFFF"/>
                </a:solidFill>
              </a:rPr>
              <a:t>Support women who are preparing to attain a Master’s degree</a:t>
            </a:r>
          </a:p>
        </p:txBody>
      </p:sp>
    </p:spTree>
    <p:extLst>
      <p:ext uri="{BB962C8B-B14F-4D97-AF65-F5344CB8AC3E}">
        <p14:creationId xmlns:p14="http://schemas.microsoft.com/office/powerpoint/2010/main" val="2913549486"/>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05"/>
        <p:cNvGrpSpPr/>
        <p:nvPr/>
      </p:nvGrpSpPr>
      <p:grpSpPr>
        <a:xfrm>
          <a:off x="0" y="0"/>
          <a:ext cx="0" cy="0"/>
          <a:chOff x="0" y="0"/>
          <a:chExt cx="0" cy="0"/>
        </a:xfrm>
      </p:grpSpPr>
      <p:sp>
        <p:nvSpPr>
          <p:cNvPr id="120" name="Rectangle 119">
            <a:extLst>
              <a:ext uri="{FF2B5EF4-FFF2-40B4-BE49-F238E27FC236}">
                <a16:creationId xmlns:a16="http://schemas.microsoft.com/office/drawing/2014/main" id="{3018A306-443B-4844-9884-D3E2C3B371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2" name="Rectangle 121">
            <a:extLst>
              <a:ext uri="{FF2B5EF4-FFF2-40B4-BE49-F238E27FC236}">
                <a16:creationId xmlns:a16="http://schemas.microsoft.com/office/drawing/2014/main" id="{3F430D2A-93AA-410C-B1BB-98FEA29907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4" name="Rectangle 123">
            <a:extLst>
              <a:ext uri="{FF2B5EF4-FFF2-40B4-BE49-F238E27FC236}">
                <a16:creationId xmlns:a16="http://schemas.microsoft.com/office/drawing/2014/main" id="{9A0EF52A-1A39-47D8-AA03-47A1C47BE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26" name="Rectangle 125">
            <a:extLst>
              <a:ext uri="{FF2B5EF4-FFF2-40B4-BE49-F238E27FC236}">
                <a16:creationId xmlns:a16="http://schemas.microsoft.com/office/drawing/2014/main" id="{83FEE19F-5EEB-4C78-9CCD-EACED2DB6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8" name="Rectangle 127">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Google Shape;306;p48"/>
          <p:cNvSpPr txBox="1">
            <a:spLocks noGrp="1"/>
          </p:cNvSpPr>
          <p:nvPr>
            <p:ph type="title"/>
          </p:nvPr>
        </p:nvSpPr>
        <p:spPr>
          <a:xfrm>
            <a:off x="559671" y="1073231"/>
            <a:ext cx="2290568" cy="4711539"/>
          </a:xfrm>
          <a:prstGeom prst="rect">
            <a:avLst/>
          </a:prstGeom>
        </p:spPr>
        <p:txBody>
          <a:bodyPr spcFirstLastPara="1" vert="horz" lIns="91440" tIns="45720" rIns="91440" bIns="45720" rtlCol="0" anchor="ctr" anchorCtr="0">
            <a:normAutofit/>
          </a:bodyPr>
          <a:lstStyle/>
          <a:p>
            <a:pPr marL="0" lvl="0" indent="0">
              <a:spcBef>
                <a:spcPct val="0"/>
              </a:spcBef>
              <a:spcAft>
                <a:spcPts val="0"/>
              </a:spcAft>
              <a:buClr>
                <a:srgbClr val="FFFFFF"/>
              </a:buClr>
              <a:buSzPts val="3600"/>
            </a:pPr>
            <a:r>
              <a:rPr lang="en-US" sz="2400">
                <a:solidFill>
                  <a:schemeClr val="accent1"/>
                </a:solidFill>
              </a:rPr>
              <a:t>Scholarships For LGBTQ Persons</a:t>
            </a:r>
          </a:p>
        </p:txBody>
      </p:sp>
      <p:sp>
        <p:nvSpPr>
          <p:cNvPr id="130" name="Rectangle 129">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2" name="Rectangle 131">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4" name="Rectangle 133">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6" name="Rectangle 135">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5138" y="723898"/>
            <a:ext cx="5623962"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7" name="Google Shape;307;p48"/>
          <p:cNvSpPr txBox="1">
            <a:spLocks noGrp="1"/>
          </p:cNvSpPr>
          <p:nvPr>
            <p:ph type="body" idx="1"/>
          </p:nvPr>
        </p:nvSpPr>
        <p:spPr>
          <a:xfrm>
            <a:off x="3526971" y="1073231"/>
            <a:ext cx="4949687" cy="4711539"/>
          </a:xfrm>
          <a:prstGeom prst="rect">
            <a:avLst/>
          </a:prstGeom>
        </p:spPr>
        <p:txBody>
          <a:bodyPr spcFirstLastPara="1" vert="horz" lIns="91440" tIns="45720" rIns="91440" bIns="45720" rtlCol="0" anchor="ctr" anchorCtr="0">
            <a:normAutofit/>
          </a:bodyPr>
          <a:lstStyle/>
          <a:p>
            <a:pPr marL="182880" lvl="0" indent="-125729">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Point Foundation LGBT Scholarships</a:t>
            </a:r>
          </a:p>
          <a:p>
            <a:pPr marL="685800" lvl="1" indent="-138430">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Point Foundation provides scholarships, mentorship, leadership training and hope for undergraduate and graduate students of merit who have been marginalized due to sexual orientation, gender identity or gender expression.</a:t>
            </a:r>
          </a:p>
          <a:p>
            <a:pPr marL="182880" lvl="0" indent="-125729">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Bisexual Foundation Scholarship Award</a:t>
            </a:r>
          </a:p>
          <a:p>
            <a:pPr marL="685800" lvl="1" indent="-138430">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Select graduate students who advance research on the psychology of bisexuality</a:t>
            </a:r>
          </a:p>
          <a:p>
            <a:pPr marL="182880" lvl="0" indent="-125729">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Malyon Smith Scholarship Research Award</a:t>
            </a:r>
          </a:p>
          <a:p>
            <a:pPr marL="685800" lvl="1" indent="-138430">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Graduate students who advance research on sexual orientation and gender identity</a:t>
            </a:r>
          </a:p>
          <a:p>
            <a:pPr marL="182880" lvl="0" indent="-125729">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Transgender Research Award</a:t>
            </a:r>
          </a:p>
          <a:p>
            <a:pPr marL="685800" lvl="1" indent="-138430">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Open to anyone conducting psychological research using trans participants or studying issues affecting trans people and communities.</a:t>
            </a:r>
          </a:p>
          <a:p>
            <a:pPr marL="182880" lvl="0" indent="-125729">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Roy Scriver Memorial Research Grants</a:t>
            </a:r>
          </a:p>
          <a:p>
            <a:pPr marL="685800" lvl="1" indent="-138430">
              <a:lnSpc>
                <a:spcPct val="105000"/>
              </a:lnSpc>
              <a:spcBef>
                <a:spcPct val="20000"/>
              </a:spcBef>
              <a:spcAft>
                <a:spcPts val="600"/>
              </a:spcAft>
              <a:buSzPct val="92000"/>
              <a:buFont typeface="Wingdings 2" panose="05020102010507070707" pitchFamily="18" charset="2"/>
              <a:buChar char=""/>
            </a:pPr>
            <a:r>
              <a:rPr lang="en-US" sz="1100">
                <a:solidFill>
                  <a:srgbClr val="FFFFFF"/>
                </a:solidFill>
              </a:rPr>
              <a:t>For empirical and applied research focused on lesbian, gay and bisexual family psychology and lesbian, gay and bisexual and transgender family therapy</a:t>
            </a:r>
            <a:br>
              <a:rPr lang="en-US" sz="1100">
                <a:solidFill>
                  <a:srgbClr val="FFFFFF"/>
                </a:solidFill>
              </a:rPr>
            </a:br>
            <a:endParaRPr lang="en-US" sz="1100">
              <a:solidFill>
                <a:srgbClr val="FFFFFF"/>
              </a:solidFill>
            </a:endParaRPr>
          </a:p>
        </p:txBody>
      </p:sp>
    </p:spTree>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05"/>
        <p:cNvGrpSpPr/>
        <p:nvPr/>
      </p:nvGrpSpPr>
      <p:grpSpPr>
        <a:xfrm>
          <a:off x="0" y="0"/>
          <a:ext cx="0" cy="0"/>
          <a:chOff x="0" y="0"/>
          <a:chExt cx="0" cy="0"/>
        </a:xfrm>
      </p:grpSpPr>
      <p:sp>
        <p:nvSpPr>
          <p:cNvPr id="122" name="Rectangle 121">
            <a:extLst>
              <a:ext uri="{FF2B5EF4-FFF2-40B4-BE49-F238E27FC236}">
                <a16:creationId xmlns:a16="http://schemas.microsoft.com/office/drawing/2014/main" id="{3018A306-443B-4844-9884-D3E2C3B371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4" name="Rectangle 123">
            <a:extLst>
              <a:ext uri="{FF2B5EF4-FFF2-40B4-BE49-F238E27FC236}">
                <a16:creationId xmlns:a16="http://schemas.microsoft.com/office/drawing/2014/main" id="{3F430D2A-93AA-410C-B1BB-98FEA29907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6" name="Rectangle 125">
            <a:extLst>
              <a:ext uri="{FF2B5EF4-FFF2-40B4-BE49-F238E27FC236}">
                <a16:creationId xmlns:a16="http://schemas.microsoft.com/office/drawing/2014/main" id="{9A0EF52A-1A39-47D8-AA03-47A1C47BE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28" name="Rectangle 127">
            <a:extLst>
              <a:ext uri="{FF2B5EF4-FFF2-40B4-BE49-F238E27FC236}">
                <a16:creationId xmlns:a16="http://schemas.microsoft.com/office/drawing/2014/main" id="{83FEE19F-5EEB-4C78-9CCD-EACED2DB6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0" name="Rectangle 129">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Google Shape;306;p48"/>
          <p:cNvSpPr txBox="1">
            <a:spLocks noGrp="1"/>
          </p:cNvSpPr>
          <p:nvPr>
            <p:ph type="title"/>
          </p:nvPr>
        </p:nvSpPr>
        <p:spPr>
          <a:xfrm>
            <a:off x="559671" y="1073231"/>
            <a:ext cx="2290568" cy="4711539"/>
          </a:xfrm>
          <a:prstGeom prst="rect">
            <a:avLst/>
          </a:prstGeom>
        </p:spPr>
        <p:txBody>
          <a:bodyPr spcFirstLastPara="1" vert="horz" lIns="91440" tIns="45720" rIns="91440" bIns="45720" rtlCol="0" anchor="ctr" anchorCtr="0">
            <a:normAutofit/>
          </a:bodyPr>
          <a:lstStyle/>
          <a:p>
            <a:pPr marL="0" lvl="0" indent="0">
              <a:spcBef>
                <a:spcPct val="0"/>
              </a:spcBef>
              <a:spcAft>
                <a:spcPts val="0"/>
              </a:spcAft>
              <a:buClr>
                <a:srgbClr val="FFFFFF"/>
              </a:buClr>
              <a:buSzPts val="3600"/>
            </a:pPr>
            <a:r>
              <a:rPr lang="en-US" sz="2400">
                <a:solidFill>
                  <a:schemeClr val="accent1"/>
                </a:solidFill>
              </a:rPr>
              <a:t>Scholarships For Veterans</a:t>
            </a:r>
          </a:p>
        </p:txBody>
      </p:sp>
      <p:sp>
        <p:nvSpPr>
          <p:cNvPr id="132" name="Rectangle 131">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4" name="Rectangle 133">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21" name="Rectangle 320">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23" name="Rectangle 322">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5138" y="723898"/>
            <a:ext cx="5623962"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9" name="Google Shape;309;p48"/>
          <p:cNvSpPr txBox="1">
            <a:spLocks noGrp="1"/>
          </p:cNvSpPr>
          <p:nvPr>
            <p:ph type="body" idx="4294967295"/>
          </p:nvPr>
        </p:nvSpPr>
        <p:spPr>
          <a:xfrm>
            <a:off x="3526971" y="1073231"/>
            <a:ext cx="4949687" cy="4711539"/>
          </a:xfrm>
          <a:prstGeom prst="rect">
            <a:avLst/>
          </a:prstGeom>
        </p:spPr>
        <p:txBody>
          <a:bodyPr spcFirstLastPara="1" vert="horz" lIns="91440" tIns="45720" rIns="91440" bIns="45720" rtlCol="0" anchor="ctr" anchorCtr="0">
            <a:normAutofit/>
          </a:bodyPr>
          <a:lstStyle/>
          <a:p>
            <a:pPr marL="182880" lvl="0" indent="-135255">
              <a:lnSpc>
                <a:spcPct val="90000"/>
              </a:lnSpc>
              <a:buFont typeface="Wingdings 2" panose="05020102010507070707" pitchFamily="18" charset="2"/>
              <a:buChar char=""/>
            </a:pPr>
            <a:r>
              <a:rPr lang="en-US" sz="1100">
                <a:solidFill>
                  <a:srgbClr val="FFFFFF"/>
                </a:solidFill>
              </a:rPr>
              <a:t>Post 9/11 GI Bill</a:t>
            </a:r>
          </a:p>
          <a:p>
            <a:pPr marL="685800" lvl="1" indent="-147002">
              <a:lnSpc>
                <a:spcPct val="90000"/>
              </a:lnSpc>
              <a:buFont typeface="Wingdings 2" panose="05020102010507070707" pitchFamily="18" charset="2"/>
              <a:buChar char=""/>
            </a:pPr>
            <a:r>
              <a:rPr lang="en-US" sz="1100">
                <a:solidFill>
                  <a:srgbClr val="FFFFFF"/>
                </a:solidFill>
              </a:rPr>
              <a:t>Helps with tuition and fees, housing, books and supplies, money to help move</a:t>
            </a:r>
          </a:p>
          <a:p>
            <a:pPr marL="182880" lvl="0" indent="-135255">
              <a:lnSpc>
                <a:spcPct val="90000"/>
              </a:lnSpc>
              <a:buFont typeface="Wingdings 2" panose="05020102010507070707" pitchFamily="18" charset="2"/>
              <a:buChar char=""/>
            </a:pPr>
            <a:r>
              <a:rPr lang="en-US" sz="1100">
                <a:solidFill>
                  <a:srgbClr val="FFFFFF"/>
                </a:solidFill>
              </a:rPr>
              <a:t>Fry Scholarship</a:t>
            </a:r>
          </a:p>
          <a:p>
            <a:pPr marL="685800" lvl="1" indent="-147002">
              <a:lnSpc>
                <a:spcPct val="90000"/>
              </a:lnSpc>
              <a:buFont typeface="Wingdings 2" panose="05020102010507070707" pitchFamily="18" charset="2"/>
              <a:buChar char=""/>
            </a:pPr>
            <a:r>
              <a:rPr lang="en-US" sz="1100">
                <a:solidFill>
                  <a:srgbClr val="FFFFFF"/>
                </a:solidFill>
              </a:rPr>
              <a:t>If a parent or spouse was an active-duty Servicemember who died in the line of duty on or after 9/11. Includes money for tuition, housing, books and supplies</a:t>
            </a:r>
          </a:p>
          <a:p>
            <a:pPr marL="182880" lvl="0" indent="-135255">
              <a:lnSpc>
                <a:spcPct val="90000"/>
              </a:lnSpc>
              <a:buFont typeface="Wingdings 2" panose="05020102010507070707" pitchFamily="18" charset="2"/>
              <a:buChar char=""/>
            </a:pPr>
            <a:r>
              <a:rPr lang="en-US" sz="1100">
                <a:solidFill>
                  <a:srgbClr val="FFFFFF"/>
                </a:solidFill>
              </a:rPr>
              <a:t>Survivors’ and Dependents’ Educational Assistance Program</a:t>
            </a:r>
          </a:p>
          <a:p>
            <a:pPr marL="685800" lvl="1" indent="-147002">
              <a:lnSpc>
                <a:spcPct val="90000"/>
              </a:lnSpc>
              <a:buFont typeface="Wingdings 2" panose="05020102010507070707" pitchFamily="18" charset="2"/>
              <a:buChar char=""/>
            </a:pPr>
            <a:r>
              <a:rPr lang="en-US" sz="1100">
                <a:solidFill>
                  <a:srgbClr val="FFFFFF"/>
                </a:solidFill>
              </a:rPr>
              <a:t>For children or spouses of a Veteran or Servicemember who has died, is captured or missing, or has disabilities.</a:t>
            </a:r>
          </a:p>
          <a:p>
            <a:pPr marL="182880" lvl="0" indent="-135255">
              <a:lnSpc>
                <a:spcPct val="90000"/>
              </a:lnSpc>
              <a:buFont typeface="Wingdings 2" panose="05020102010507070707" pitchFamily="18" charset="2"/>
              <a:buChar char=""/>
            </a:pPr>
            <a:r>
              <a:rPr lang="en-US" sz="1100">
                <a:solidFill>
                  <a:srgbClr val="FFFFFF"/>
                </a:solidFill>
              </a:rPr>
              <a:t>Veterans United Foundation Scholarship</a:t>
            </a:r>
          </a:p>
          <a:p>
            <a:pPr marL="182880" lvl="0" indent="-135255">
              <a:lnSpc>
                <a:spcPct val="90000"/>
              </a:lnSpc>
              <a:buFont typeface="Wingdings 2" panose="05020102010507070707" pitchFamily="18" charset="2"/>
              <a:buChar char=""/>
            </a:pPr>
            <a:r>
              <a:rPr lang="en-US" sz="1100">
                <a:solidFill>
                  <a:srgbClr val="FFFFFF"/>
                </a:solidFill>
              </a:rPr>
              <a:t>Army Women’s Foundation Legacy Scholarship program</a:t>
            </a:r>
          </a:p>
          <a:p>
            <a:pPr marL="182880" lvl="0" indent="-135255">
              <a:lnSpc>
                <a:spcPct val="90000"/>
              </a:lnSpc>
              <a:buFont typeface="Wingdings 2" panose="05020102010507070707" pitchFamily="18" charset="2"/>
              <a:buChar char=""/>
            </a:pPr>
            <a:r>
              <a:rPr lang="en-US" sz="1100">
                <a:solidFill>
                  <a:srgbClr val="FFFFFF"/>
                </a:solidFill>
              </a:rPr>
              <a:t>Navy Wives Club of America (NWCA) Mary Paolizzi Member’s Scholarship</a:t>
            </a:r>
          </a:p>
          <a:p>
            <a:pPr marL="685800" lvl="1" indent="-147002">
              <a:lnSpc>
                <a:spcPct val="90000"/>
              </a:lnSpc>
              <a:buFont typeface="Wingdings 2" panose="05020102010507070707" pitchFamily="18" charset="2"/>
              <a:buChar char=""/>
            </a:pPr>
            <a:r>
              <a:rPr lang="en-US" sz="1100">
                <a:solidFill>
                  <a:srgbClr val="FFFFFF"/>
                </a:solidFill>
              </a:rPr>
              <a:t>NWCA members who are college graduates or undergraduate seniors who expect to enter graduate school in the upcoming year</a:t>
            </a:r>
          </a:p>
          <a:p>
            <a:pPr marL="182880" lvl="0" indent="-135255">
              <a:lnSpc>
                <a:spcPct val="90000"/>
              </a:lnSpc>
              <a:buFont typeface="Wingdings 2" panose="05020102010507070707" pitchFamily="18" charset="2"/>
              <a:buChar char=""/>
            </a:pPr>
            <a:r>
              <a:rPr lang="en-US" sz="1100">
                <a:solidFill>
                  <a:srgbClr val="FFFFFF"/>
                </a:solidFill>
              </a:rPr>
              <a:t>Iraq and Afghanistan Service Grant</a:t>
            </a:r>
          </a:p>
          <a:p>
            <a:pPr marL="685800" lvl="1" indent="-147002">
              <a:lnSpc>
                <a:spcPct val="90000"/>
              </a:lnSpc>
              <a:buFont typeface="Wingdings 2" panose="05020102010507070707" pitchFamily="18" charset="2"/>
              <a:buChar char=""/>
            </a:pPr>
            <a:r>
              <a:rPr lang="en-US" sz="1100">
                <a:solidFill>
                  <a:srgbClr val="FFFFFF"/>
                </a:solidFill>
              </a:rPr>
              <a:t>If parent or guardian died as result of military service in Iraq or Afghanistan</a:t>
            </a:r>
          </a:p>
          <a:p>
            <a:pPr marL="0" lvl="0" indent="0">
              <a:lnSpc>
                <a:spcPct val="90000"/>
              </a:lnSpc>
              <a:buFont typeface="Wingdings 2" panose="05020102010507070707" pitchFamily="18" charset="2"/>
              <a:buChar char=""/>
            </a:pPr>
            <a:endParaRPr lang="en-US" sz="1100">
              <a:solidFill>
                <a:srgbClr val="FFFFFF"/>
              </a:solidFill>
            </a:endParaRPr>
          </a:p>
        </p:txBody>
      </p:sp>
    </p:spTree>
    <p:extLst>
      <p:ext uri="{BB962C8B-B14F-4D97-AF65-F5344CB8AC3E}">
        <p14:creationId xmlns:p14="http://schemas.microsoft.com/office/powerpoint/2010/main" val="383900862"/>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5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FFFF"/>
              </a:buClr>
              <a:buSzPts val="3600"/>
              <a:buFont typeface="Corbel"/>
              <a:buNone/>
            </a:pPr>
            <a:r>
              <a:rPr lang="en-US" dirty="0">
                <a:solidFill>
                  <a:schemeClr val="accent1"/>
                </a:solidFill>
              </a:rPr>
              <a:t>Links and Resources</a:t>
            </a:r>
            <a:endParaRPr dirty="0">
              <a:solidFill>
                <a:schemeClr val="accent1"/>
              </a:solidFill>
            </a:endParaRPr>
          </a:p>
        </p:txBody>
      </p:sp>
      <p:sp>
        <p:nvSpPr>
          <p:cNvPr id="330" name="Google Shape;330;p51"/>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182880" lvl="0" indent="-182880" algn="l" rtl="0">
              <a:lnSpc>
                <a:spcPct val="80000"/>
              </a:lnSpc>
              <a:spcBef>
                <a:spcPts val="0"/>
              </a:spcBef>
              <a:spcAft>
                <a:spcPts val="0"/>
              </a:spcAft>
              <a:buSzPts val="1850"/>
              <a:buChar char="●"/>
            </a:pPr>
            <a:r>
              <a:rPr lang="en-US" sz="1850">
                <a:solidFill>
                  <a:schemeClr val="dk1"/>
                </a:solidFill>
              </a:rPr>
              <a:t>GRE Fees: </a:t>
            </a:r>
            <a:br>
              <a:rPr lang="en-US" sz="1850">
                <a:solidFill>
                  <a:schemeClr val="dk1"/>
                </a:solidFill>
              </a:rPr>
            </a:br>
            <a:r>
              <a:rPr lang="en-US" sz="1450">
                <a:solidFill>
                  <a:schemeClr val="dk1"/>
                </a:solidFill>
              </a:rPr>
              <a:t>https://www.ets.org/gre/revised_general/about/fees/</a:t>
            </a:r>
            <a:endParaRPr sz="1450" u="sng">
              <a:solidFill>
                <a:schemeClr val="dk1"/>
              </a:solidFill>
              <a:hlinkClick r:id="rId3">
                <a:extLst>
                  <a:ext uri="{A12FA001-AC4F-418D-AE19-62706E023703}">
                    <ahyp:hlinkClr xmlns:ahyp="http://schemas.microsoft.com/office/drawing/2018/hyperlinkcolor" val="tx"/>
                  </a:ext>
                </a:extLst>
              </a:hlinkClick>
            </a:endParaRPr>
          </a:p>
          <a:p>
            <a:pPr marL="182880" lvl="0" indent="-182880" algn="l" rtl="0">
              <a:lnSpc>
                <a:spcPct val="80000"/>
              </a:lnSpc>
              <a:spcBef>
                <a:spcPts val="1200"/>
              </a:spcBef>
              <a:spcAft>
                <a:spcPts val="0"/>
              </a:spcAft>
              <a:buSzPts val="1850"/>
              <a:buChar char="●"/>
            </a:pPr>
            <a:r>
              <a:rPr lang="en-US">
                <a:solidFill>
                  <a:schemeClr val="dk1"/>
                </a:solidFill>
                <a:highlight>
                  <a:srgbClr val="FFFFFF"/>
                </a:highlight>
              </a:rPr>
              <a:t>2018 Graduate Study in Psychology Summary Report: </a:t>
            </a:r>
            <a:r>
              <a:rPr lang="en-US" sz="1550">
                <a:solidFill>
                  <a:schemeClr val="dk1"/>
                </a:solidFill>
              </a:rPr>
              <a:t>https://www.apa.org/education/grad/survey-data/2018-admissions-applications</a:t>
            </a:r>
            <a:endParaRPr sz="1500"/>
          </a:p>
          <a:p>
            <a:pPr marL="182880" lvl="0" indent="-182880" algn="l" rtl="0">
              <a:lnSpc>
                <a:spcPct val="80000"/>
              </a:lnSpc>
              <a:spcBef>
                <a:spcPts val="1200"/>
              </a:spcBef>
              <a:spcAft>
                <a:spcPts val="0"/>
              </a:spcAft>
              <a:buSzPts val="1850"/>
              <a:buChar char="●"/>
            </a:pPr>
            <a:r>
              <a:rPr lang="en-US" sz="1850">
                <a:solidFill>
                  <a:schemeClr val="dk1"/>
                </a:solidFill>
              </a:rPr>
              <a:t>Data on PhD Stipends by University: </a:t>
            </a:r>
            <a:br>
              <a:rPr lang="en-US" sz="1850">
                <a:solidFill>
                  <a:schemeClr val="dk1"/>
                </a:solidFill>
              </a:rPr>
            </a:br>
            <a:r>
              <a:rPr lang="en-US" sz="1550">
                <a:solidFill>
                  <a:schemeClr val="dk1"/>
                </a:solidFill>
              </a:rPr>
              <a:t>http://www.phdstipends.com/</a:t>
            </a:r>
            <a:endParaRPr sz="1500"/>
          </a:p>
          <a:p>
            <a:pPr marL="182880" lvl="0" indent="-182880" algn="l" rtl="0">
              <a:lnSpc>
                <a:spcPct val="80000"/>
              </a:lnSpc>
              <a:spcBef>
                <a:spcPts val="1200"/>
              </a:spcBef>
              <a:spcAft>
                <a:spcPts val="0"/>
              </a:spcAft>
              <a:buSzPts val="1850"/>
              <a:buChar char="●"/>
            </a:pPr>
            <a:r>
              <a:rPr lang="en-US" sz="1850">
                <a:solidFill>
                  <a:schemeClr val="dk1"/>
                </a:solidFill>
              </a:rPr>
              <a:t>Sources of Funding: </a:t>
            </a:r>
            <a:br>
              <a:rPr lang="en-US" sz="1850">
                <a:solidFill>
                  <a:schemeClr val="dk1"/>
                </a:solidFill>
              </a:rPr>
            </a:br>
            <a:r>
              <a:rPr lang="en-US" sz="1550">
                <a:solidFill>
                  <a:schemeClr val="dk1"/>
                </a:solidFill>
              </a:rPr>
              <a:t>https://www.apa.org/education/grad/funding</a:t>
            </a:r>
            <a:endParaRPr sz="1500"/>
          </a:p>
          <a:p>
            <a:pPr marL="182880" lvl="0" indent="-182880" algn="l" rtl="0">
              <a:lnSpc>
                <a:spcPct val="80000"/>
              </a:lnSpc>
              <a:spcBef>
                <a:spcPts val="1200"/>
              </a:spcBef>
              <a:spcAft>
                <a:spcPts val="0"/>
              </a:spcAft>
              <a:buSzPts val="1850"/>
              <a:buChar char="●"/>
            </a:pPr>
            <a:r>
              <a:rPr lang="en-US" sz="1850">
                <a:solidFill>
                  <a:schemeClr val="dk1"/>
                </a:solidFill>
              </a:rPr>
              <a:t>Affording and Repaying Grad School: </a:t>
            </a:r>
            <a:r>
              <a:rPr lang="en-US" sz="1550">
                <a:solidFill>
                  <a:schemeClr val="dk1"/>
                </a:solidFill>
              </a:rPr>
              <a:t>https://www.apa.org/apags/resources/affording-repaying</a:t>
            </a:r>
            <a:endParaRPr sz="1500"/>
          </a:p>
          <a:p>
            <a:pPr marL="182880" lvl="0" indent="-182880" algn="l" rtl="0">
              <a:lnSpc>
                <a:spcPct val="80000"/>
              </a:lnSpc>
              <a:spcBef>
                <a:spcPts val="1200"/>
              </a:spcBef>
              <a:spcAft>
                <a:spcPts val="0"/>
              </a:spcAft>
              <a:buSzPts val="1850"/>
              <a:buChar char="●"/>
            </a:pPr>
            <a:r>
              <a:rPr lang="en-US" sz="1850">
                <a:solidFill>
                  <a:schemeClr val="dk1"/>
                </a:solidFill>
              </a:rPr>
              <a:t>Affordable Debt Calculator: </a:t>
            </a:r>
            <a:r>
              <a:rPr lang="en-US" sz="1550">
                <a:solidFill>
                  <a:schemeClr val="dk1"/>
                </a:solidFill>
              </a:rPr>
              <a:t>https://www.consumerfinance.gov/paying-for-college/your-financial-path-to-graduation/</a:t>
            </a:r>
            <a:endParaRPr sz="1500"/>
          </a:p>
          <a:p>
            <a:pPr marL="182880" lvl="0" indent="-65403" algn="l" rtl="0">
              <a:lnSpc>
                <a:spcPct val="80000"/>
              </a:lnSpc>
              <a:spcBef>
                <a:spcPts val="1200"/>
              </a:spcBef>
              <a:spcAft>
                <a:spcPts val="0"/>
              </a:spcAft>
              <a:buSzPts val="1850"/>
              <a:buNone/>
            </a:pPr>
            <a:endParaRPr sz="1850"/>
          </a:p>
          <a:p>
            <a:pPr marL="182880" lvl="0" indent="-65403" algn="l" rtl="0">
              <a:lnSpc>
                <a:spcPct val="80000"/>
              </a:lnSpc>
              <a:spcBef>
                <a:spcPts val="1200"/>
              </a:spcBef>
              <a:spcAft>
                <a:spcPts val="0"/>
              </a:spcAft>
              <a:buSzPts val="1850"/>
              <a:buNone/>
            </a:pPr>
            <a:endParaRPr sz="1850"/>
          </a:p>
          <a:p>
            <a:pPr marL="182880" lvl="0" indent="-65403" algn="l" rtl="0">
              <a:lnSpc>
                <a:spcPct val="80000"/>
              </a:lnSpc>
              <a:spcBef>
                <a:spcPts val="1200"/>
              </a:spcBef>
              <a:spcAft>
                <a:spcPts val="1600"/>
              </a:spcAft>
              <a:buSzPts val="1850"/>
              <a:buNone/>
            </a:pPr>
            <a:endParaRPr sz="185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5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FFFF"/>
              </a:buClr>
              <a:buSzPts val="3600"/>
              <a:buFont typeface="Corbel"/>
              <a:buNone/>
            </a:pPr>
            <a:r>
              <a:rPr lang="en-US" dirty="0">
                <a:solidFill>
                  <a:schemeClr val="accent1"/>
                </a:solidFill>
              </a:rPr>
              <a:t>Links and Resources</a:t>
            </a:r>
            <a:endParaRPr dirty="0">
              <a:solidFill>
                <a:schemeClr val="accent1"/>
              </a:solidFill>
            </a:endParaRPr>
          </a:p>
        </p:txBody>
      </p:sp>
      <p:sp>
        <p:nvSpPr>
          <p:cNvPr id="337" name="Google Shape;337;p52"/>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182880" lvl="0" indent="-182880" algn="l" rtl="0">
              <a:lnSpc>
                <a:spcPct val="80000"/>
              </a:lnSpc>
              <a:spcBef>
                <a:spcPts val="0"/>
              </a:spcBef>
              <a:spcAft>
                <a:spcPts val="0"/>
              </a:spcAft>
              <a:buSzPts val="1700"/>
              <a:buChar char="●"/>
            </a:pPr>
            <a:r>
              <a:rPr lang="en-US" sz="1700">
                <a:solidFill>
                  <a:schemeClr val="dk1"/>
                </a:solidFill>
              </a:rPr>
              <a:t>https://studentaid.ed.gov/sa/types/loans</a:t>
            </a:r>
            <a:endParaRPr/>
          </a:p>
          <a:p>
            <a:pPr marL="182880" lvl="0" indent="-182880" algn="l" rtl="0">
              <a:lnSpc>
                <a:spcPct val="80000"/>
              </a:lnSpc>
              <a:spcBef>
                <a:spcPts val="1200"/>
              </a:spcBef>
              <a:spcAft>
                <a:spcPts val="0"/>
              </a:spcAft>
              <a:buSzPts val="1700"/>
              <a:buChar char="●"/>
            </a:pPr>
            <a:r>
              <a:rPr lang="en-US" sz="1700">
                <a:solidFill>
                  <a:schemeClr val="dk1"/>
                </a:solidFill>
              </a:rPr>
              <a:t>https://mastersinpsychologyguide.com/articles/financial-assistance/</a:t>
            </a:r>
            <a:endParaRPr/>
          </a:p>
          <a:p>
            <a:pPr marL="182880" lvl="0" indent="-182880" algn="l" rtl="0">
              <a:lnSpc>
                <a:spcPct val="80000"/>
              </a:lnSpc>
              <a:spcBef>
                <a:spcPts val="1200"/>
              </a:spcBef>
              <a:spcAft>
                <a:spcPts val="0"/>
              </a:spcAft>
              <a:buSzPts val="1700"/>
              <a:buChar char="●"/>
            </a:pPr>
            <a:r>
              <a:rPr lang="en-US" sz="1700">
                <a:solidFill>
                  <a:schemeClr val="dk1"/>
                </a:solidFill>
              </a:rPr>
              <a:t>https://www.apa.org/about/awards/index</a:t>
            </a:r>
            <a:endParaRPr/>
          </a:p>
          <a:p>
            <a:pPr marL="182880" lvl="0" indent="-182880" algn="l" rtl="0">
              <a:lnSpc>
                <a:spcPct val="80000"/>
              </a:lnSpc>
              <a:spcBef>
                <a:spcPts val="1200"/>
              </a:spcBef>
              <a:spcAft>
                <a:spcPts val="0"/>
              </a:spcAft>
              <a:buSzPts val="1700"/>
              <a:buChar char="●"/>
            </a:pPr>
            <a:r>
              <a:rPr lang="en-US" sz="1700">
                <a:solidFill>
                  <a:schemeClr val="dk1"/>
                </a:solidFill>
              </a:rPr>
              <a:t>https://www.grants.gov/</a:t>
            </a:r>
            <a:endParaRPr/>
          </a:p>
          <a:p>
            <a:pPr marL="182880" lvl="0" indent="-182880" algn="l" rtl="0">
              <a:lnSpc>
                <a:spcPct val="80000"/>
              </a:lnSpc>
              <a:spcBef>
                <a:spcPts val="1200"/>
              </a:spcBef>
              <a:spcAft>
                <a:spcPts val="0"/>
              </a:spcAft>
              <a:buSzPts val="1700"/>
              <a:buChar char="●"/>
            </a:pPr>
            <a:r>
              <a:rPr lang="en-US" sz="1700">
                <a:solidFill>
                  <a:schemeClr val="dk1"/>
                </a:solidFill>
              </a:rPr>
              <a:t>http://www.collegescholarships.org/grants/graduate.htm</a:t>
            </a:r>
            <a:endParaRPr/>
          </a:p>
          <a:p>
            <a:pPr marL="182880" lvl="0" indent="-182880" algn="l" rtl="0">
              <a:lnSpc>
                <a:spcPct val="80000"/>
              </a:lnSpc>
              <a:spcBef>
                <a:spcPts val="1200"/>
              </a:spcBef>
              <a:spcAft>
                <a:spcPts val="0"/>
              </a:spcAft>
              <a:buSzPts val="1700"/>
              <a:buChar char="●"/>
            </a:pPr>
            <a:r>
              <a:rPr lang="en-US" sz="1700">
                <a:solidFill>
                  <a:schemeClr val="dk1"/>
                </a:solidFill>
              </a:rPr>
              <a:t>http://foundationcenter.org/products/foundation-grants-to-individuals-online</a:t>
            </a:r>
            <a:endParaRPr/>
          </a:p>
          <a:p>
            <a:pPr marL="182880" lvl="0" indent="-182880" algn="l" rtl="0">
              <a:lnSpc>
                <a:spcPct val="80000"/>
              </a:lnSpc>
              <a:spcBef>
                <a:spcPts val="1200"/>
              </a:spcBef>
              <a:spcAft>
                <a:spcPts val="0"/>
              </a:spcAft>
              <a:buSzPts val="1700"/>
              <a:buChar char="●"/>
            </a:pPr>
            <a:r>
              <a:rPr lang="en-US" sz="1700">
                <a:solidFill>
                  <a:schemeClr val="dk1"/>
                </a:solidFill>
              </a:rPr>
              <a:t>https://mappingyourfuture.org/</a:t>
            </a:r>
            <a:endParaRPr/>
          </a:p>
          <a:p>
            <a:pPr marL="182880" lvl="0" indent="-182880" algn="l" rtl="0">
              <a:lnSpc>
                <a:spcPct val="80000"/>
              </a:lnSpc>
              <a:spcBef>
                <a:spcPts val="1200"/>
              </a:spcBef>
              <a:spcAft>
                <a:spcPts val="0"/>
              </a:spcAft>
              <a:buSzPts val="1700"/>
              <a:buChar char="●"/>
            </a:pPr>
            <a:r>
              <a:rPr lang="en-US" sz="1700">
                <a:solidFill>
                  <a:schemeClr val="dk1"/>
                </a:solidFill>
              </a:rPr>
              <a:t>https://going2college.org/StateResources/OrganizationList.cfm</a:t>
            </a:r>
            <a:endParaRPr/>
          </a:p>
          <a:p>
            <a:pPr marL="182880" lvl="0" indent="-182880" algn="l" rtl="0">
              <a:lnSpc>
                <a:spcPct val="80000"/>
              </a:lnSpc>
              <a:spcBef>
                <a:spcPts val="1200"/>
              </a:spcBef>
              <a:spcAft>
                <a:spcPts val="0"/>
              </a:spcAft>
              <a:buSzPts val="1700"/>
              <a:buChar char="●"/>
            </a:pPr>
            <a:r>
              <a:rPr lang="en-US" sz="1700">
                <a:solidFill>
                  <a:schemeClr val="dk1"/>
                </a:solidFill>
              </a:rPr>
              <a:t>https://explore.va.gov/education-training/scholarships-grants</a:t>
            </a:r>
            <a:endParaRPr/>
          </a:p>
          <a:p>
            <a:pPr marL="182880" lvl="0" indent="-182880" algn="l" rtl="0">
              <a:lnSpc>
                <a:spcPct val="80000"/>
              </a:lnSpc>
              <a:spcBef>
                <a:spcPts val="1200"/>
              </a:spcBef>
              <a:spcAft>
                <a:spcPts val="0"/>
              </a:spcAft>
              <a:buSzPts val="1700"/>
              <a:buChar char="●"/>
            </a:pPr>
            <a:r>
              <a:rPr lang="en-US" sz="1700">
                <a:solidFill>
                  <a:schemeClr val="dk1"/>
                </a:solidFill>
              </a:rPr>
              <a:t>https://www.gograd.org/financial-aid/scholarships/military-veterans/</a:t>
            </a:r>
            <a:endParaRPr/>
          </a:p>
          <a:p>
            <a:pPr marL="182880" lvl="0" indent="-182880" algn="l" rtl="0">
              <a:lnSpc>
                <a:spcPct val="80000"/>
              </a:lnSpc>
              <a:spcBef>
                <a:spcPts val="1200"/>
              </a:spcBef>
              <a:spcAft>
                <a:spcPts val="0"/>
              </a:spcAft>
              <a:buSzPts val="1700"/>
              <a:buChar char="●"/>
            </a:pPr>
            <a:r>
              <a:rPr lang="en-US" sz="1700">
                <a:solidFill>
                  <a:schemeClr val="dk1"/>
                </a:solidFill>
              </a:rPr>
              <a:t>https://studentaid.ed.gov/sa/types/grants-scholarships/iraq-afghanistan-service</a:t>
            </a:r>
            <a:endParaRPr/>
          </a:p>
          <a:p>
            <a:pPr marL="182880" lvl="0" indent="-182880" algn="l" rtl="0">
              <a:lnSpc>
                <a:spcPct val="80000"/>
              </a:lnSpc>
              <a:spcBef>
                <a:spcPts val="1200"/>
              </a:spcBef>
              <a:spcAft>
                <a:spcPts val="0"/>
              </a:spcAft>
              <a:buSzPts val="1700"/>
              <a:buChar char="●"/>
            </a:pPr>
            <a:r>
              <a:rPr lang="en-US" sz="1700">
                <a:solidFill>
                  <a:schemeClr val="dk1"/>
                </a:solidFill>
              </a:rPr>
              <a:t>https://www.nasponline.org/membership-and-community/awards-scholarships-and-grants/minority-scholarship-program</a:t>
            </a:r>
            <a:endParaRPr/>
          </a:p>
          <a:p>
            <a:pPr marL="182880" lvl="0" indent="-182880" algn="l" rtl="0">
              <a:lnSpc>
                <a:spcPct val="80000"/>
              </a:lnSpc>
              <a:spcBef>
                <a:spcPts val="1200"/>
              </a:spcBef>
              <a:spcAft>
                <a:spcPts val="0"/>
              </a:spcAft>
              <a:buSzPts val="1700"/>
              <a:buChar char="●"/>
            </a:pPr>
            <a:r>
              <a:rPr lang="en-US" sz="1700">
                <a:solidFill>
                  <a:schemeClr val="dk1"/>
                </a:solidFill>
              </a:rPr>
              <a:t>https://nhsc.hrsa.gov/downloads/loan-repayment/nhsc-LRP-application-program-guidance.pdf</a:t>
            </a:r>
            <a:endParaRPr sz="1700">
              <a:solidFill>
                <a:schemeClr val="dk1"/>
              </a:solidFill>
            </a:endParaRPr>
          </a:p>
          <a:p>
            <a:pPr marL="182880" lvl="0" indent="-74928" algn="l" rtl="0">
              <a:lnSpc>
                <a:spcPct val="80000"/>
              </a:lnSpc>
              <a:spcBef>
                <a:spcPts val="1200"/>
              </a:spcBef>
              <a:spcAft>
                <a:spcPts val="0"/>
              </a:spcAft>
              <a:buSzPts val="1700"/>
              <a:buNone/>
            </a:pPr>
            <a:endParaRPr sz="1700">
              <a:solidFill>
                <a:schemeClr val="dk1"/>
              </a:solidFill>
            </a:endParaRPr>
          </a:p>
          <a:p>
            <a:pPr marL="182880" lvl="0" indent="-74928" algn="l" rtl="0">
              <a:lnSpc>
                <a:spcPct val="80000"/>
              </a:lnSpc>
              <a:spcBef>
                <a:spcPts val="1200"/>
              </a:spcBef>
              <a:spcAft>
                <a:spcPts val="0"/>
              </a:spcAft>
              <a:buSzPts val="1700"/>
              <a:buNone/>
            </a:pPr>
            <a:endParaRPr sz="1700"/>
          </a:p>
          <a:p>
            <a:pPr marL="182880" lvl="0" indent="-74928" algn="l" rtl="0">
              <a:lnSpc>
                <a:spcPct val="80000"/>
              </a:lnSpc>
              <a:spcBef>
                <a:spcPts val="1200"/>
              </a:spcBef>
              <a:spcAft>
                <a:spcPts val="0"/>
              </a:spcAft>
              <a:buSzPts val="1700"/>
              <a:buNone/>
            </a:pPr>
            <a:endParaRPr sz="1700"/>
          </a:p>
          <a:p>
            <a:pPr marL="182880" lvl="0" indent="-74928" algn="l" rtl="0">
              <a:lnSpc>
                <a:spcPct val="80000"/>
              </a:lnSpc>
              <a:spcBef>
                <a:spcPts val="1200"/>
              </a:spcBef>
              <a:spcAft>
                <a:spcPts val="0"/>
              </a:spcAft>
              <a:buSzPts val="1700"/>
              <a:buNone/>
            </a:pPr>
            <a:endParaRPr sz="1700"/>
          </a:p>
          <a:p>
            <a:pPr marL="182880" lvl="0" indent="-74928" algn="l" rtl="0">
              <a:lnSpc>
                <a:spcPct val="80000"/>
              </a:lnSpc>
              <a:spcBef>
                <a:spcPts val="1200"/>
              </a:spcBef>
              <a:spcAft>
                <a:spcPts val="0"/>
              </a:spcAft>
              <a:buSzPts val="1700"/>
              <a:buNone/>
            </a:pPr>
            <a:endParaRPr sz="1700"/>
          </a:p>
          <a:p>
            <a:pPr marL="182880" lvl="0" indent="-74928" algn="l" rtl="0">
              <a:lnSpc>
                <a:spcPct val="80000"/>
              </a:lnSpc>
              <a:spcBef>
                <a:spcPts val="1200"/>
              </a:spcBef>
              <a:spcAft>
                <a:spcPts val="0"/>
              </a:spcAft>
              <a:buSzPts val="1700"/>
              <a:buNone/>
            </a:pPr>
            <a:endParaRPr sz="1700"/>
          </a:p>
          <a:p>
            <a:pPr marL="182880" lvl="0" indent="-74928" algn="l" rtl="0">
              <a:lnSpc>
                <a:spcPct val="80000"/>
              </a:lnSpc>
              <a:spcBef>
                <a:spcPts val="1200"/>
              </a:spcBef>
              <a:spcAft>
                <a:spcPts val="1600"/>
              </a:spcAft>
              <a:buSzPts val="1700"/>
              <a:buNone/>
            </a:pPr>
            <a:endParaRPr sz="1700"/>
          </a:p>
        </p:txBody>
      </p:sp>
    </p:spTree>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5D8C9649-FBE1-4B5B-8258-8A170F9843AD}"/>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1014</TotalTime>
  <Words>4914</Words>
  <Application>Microsoft Macintosh PowerPoint</Application>
  <PresentationFormat>On-screen Show (4:3)</PresentationFormat>
  <Paragraphs>458</Paragraphs>
  <Slides>42</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Gill Sans MT</vt:lpstr>
      <vt:lpstr>Calibri</vt:lpstr>
      <vt:lpstr>Corbel</vt:lpstr>
      <vt:lpstr>Wingdings 2</vt:lpstr>
      <vt:lpstr>Arial</vt:lpstr>
      <vt:lpstr>Dividend</vt:lpstr>
      <vt:lpstr>Graduate School in Psychology</vt:lpstr>
      <vt:lpstr>faculty: How to use this material</vt:lpstr>
      <vt:lpstr>Students: How to use this material</vt:lpstr>
      <vt:lpstr>I Want to Learn More About… </vt:lpstr>
      <vt:lpstr>Why go to graduate school?  </vt:lpstr>
      <vt:lpstr>What Can I Do With a Background in Personality Science?</vt:lpstr>
      <vt:lpstr>Why go to graduate school?</vt:lpstr>
      <vt:lpstr>Should I apply to graduate programs?</vt:lpstr>
      <vt:lpstr>What’s Your Career Goal?</vt:lpstr>
      <vt:lpstr>What’s Your Career Goal?</vt:lpstr>
      <vt:lpstr>What’s your career goal?</vt:lpstr>
      <vt:lpstr>What is graduate school like?</vt:lpstr>
      <vt:lpstr>Applying to Graduate School</vt:lpstr>
      <vt:lpstr>Start planning early</vt:lpstr>
      <vt:lpstr>For International Students</vt:lpstr>
      <vt:lpstr>Select Programs</vt:lpstr>
      <vt:lpstr>Select Programs: Finding an advisor at the prospective school</vt:lpstr>
      <vt:lpstr>Application Requirements</vt:lpstr>
      <vt:lpstr>GPA</vt:lpstr>
      <vt:lpstr>Graduate Record Examination (GRE)</vt:lpstr>
      <vt:lpstr>Prior Research Experience Is Highly Valued</vt:lpstr>
      <vt:lpstr>CV</vt:lpstr>
      <vt:lpstr>Personal Statement</vt:lpstr>
      <vt:lpstr>Recommendation Letters</vt:lpstr>
      <vt:lpstr>Interviews </vt:lpstr>
      <vt:lpstr>Interviews: Put your best foot forward</vt:lpstr>
      <vt:lpstr>Interviews: Use the opportunity to learn more</vt:lpstr>
      <vt:lpstr>Acceptance</vt:lpstr>
      <vt:lpstr>PowerPoint Presentation</vt:lpstr>
      <vt:lpstr>Basics  </vt:lpstr>
      <vt:lpstr>Loans </vt:lpstr>
      <vt:lpstr>Loan Repayment Options </vt:lpstr>
      <vt:lpstr>Scholarships</vt:lpstr>
      <vt:lpstr>Pre- Application: Programs That Offer Financial Support</vt:lpstr>
      <vt:lpstr>I Have Offers!  What Should I Consider, Financially?</vt:lpstr>
      <vt:lpstr>Thank you for Watching/ Reading!</vt:lpstr>
      <vt:lpstr>Scholarships for Underrepresented Minorities</vt:lpstr>
      <vt:lpstr>Scholarships For Women</vt:lpstr>
      <vt:lpstr>Scholarships For LGBTQ Persons</vt:lpstr>
      <vt:lpstr>Scholarships For Veterans</vt:lpstr>
      <vt:lpstr>Links and Resources</vt:lpstr>
      <vt:lpstr>Links and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Graduate School in Psychology</dc:title>
  <dc:creator>Sara Weston</dc:creator>
  <cp:lastModifiedBy>Sara Weston</cp:lastModifiedBy>
  <cp:revision>3</cp:revision>
  <dcterms:created xsi:type="dcterms:W3CDTF">2020-09-21T22:44:16Z</dcterms:created>
  <dcterms:modified xsi:type="dcterms:W3CDTF">2020-09-22T15:38:56Z</dcterms:modified>
</cp:coreProperties>
</file>